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17" r:id="rId3"/>
    <p:sldId id="318" r:id="rId5"/>
    <p:sldId id="319" r:id="rId6"/>
    <p:sldId id="320"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5" r:id="rId32"/>
    <p:sldId id="346" r:id="rId33"/>
    <p:sldId id="347" r:id="rId34"/>
    <p:sldId id="348" r:id="rId35"/>
    <p:sldId id="350" r:id="rId36"/>
    <p:sldId id="349" r:id="rId3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80"/>
        <p:cNvGrpSpPr/>
        <p:nvPr/>
      </p:nvGrpSpPr>
      <p:grpSpPr>
        <a:xfrm>
          <a:off x="0" y="0"/>
          <a:ext cx="0" cy="0"/>
          <a:chOff x="0" y="0"/>
          <a:chExt cx="0" cy="0"/>
        </a:xfrm>
      </p:grpSpPr>
      <p:sp>
        <p:nvSpPr>
          <p:cNvPr id="81" name="Google Shape;81;p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2" name="Google Shape;82;p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 name="Shape 172"/>
        <p:cNvGrpSpPr/>
        <p:nvPr/>
      </p:nvGrpSpPr>
      <p:grpSpPr>
        <a:xfrm>
          <a:off x="0" y="0"/>
          <a:ext cx="0" cy="0"/>
          <a:chOff x="0" y="0"/>
          <a:chExt cx="0" cy="0"/>
        </a:xfrm>
      </p:grpSpPr>
      <p:sp>
        <p:nvSpPr>
          <p:cNvPr id="173" name="Google Shape;173;p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4" name="Google Shape;174;p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4" name="Shape 184"/>
        <p:cNvGrpSpPr/>
        <p:nvPr/>
      </p:nvGrpSpPr>
      <p:grpSpPr>
        <a:xfrm>
          <a:off x="0" y="0"/>
          <a:ext cx="0" cy="0"/>
          <a:chOff x="0" y="0"/>
          <a:chExt cx="0" cy="0"/>
        </a:xfrm>
      </p:grpSpPr>
      <p:sp>
        <p:nvSpPr>
          <p:cNvPr id="185" name="Google Shape;185;p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6" name="Google Shape;186;p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6" name="Shape 196"/>
        <p:cNvGrpSpPr/>
        <p:nvPr/>
      </p:nvGrpSpPr>
      <p:grpSpPr>
        <a:xfrm>
          <a:off x="0" y="0"/>
          <a:ext cx="0" cy="0"/>
          <a:chOff x="0" y="0"/>
          <a:chExt cx="0" cy="0"/>
        </a:xfrm>
      </p:grpSpPr>
      <p:sp>
        <p:nvSpPr>
          <p:cNvPr id="197" name="Google Shape;197;p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8" name="Google Shape;198;p1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4" name="Shape 244"/>
        <p:cNvGrpSpPr/>
        <p:nvPr/>
      </p:nvGrpSpPr>
      <p:grpSpPr>
        <a:xfrm>
          <a:off x="0" y="0"/>
          <a:ext cx="0" cy="0"/>
          <a:chOff x="0" y="0"/>
          <a:chExt cx="0" cy="0"/>
        </a:xfrm>
      </p:grpSpPr>
      <p:sp>
        <p:nvSpPr>
          <p:cNvPr id="245" name="Google Shape;245;p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6" name="Google Shape;246;p1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2" name="Shape 232"/>
        <p:cNvGrpSpPr/>
        <p:nvPr/>
      </p:nvGrpSpPr>
      <p:grpSpPr>
        <a:xfrm>
          <a:off x="0" y="0"/>
          <a:ext cx="0" cy="0"/>
          <a:chOff x="0" y="0"/>
          <a:chExt cx="0" cy="0"/>
        </a:xfrm>
      </p:grpSpPr>
      <p:sp>
        <p:nvSpPr>
          <p:cNvPr id="233" name="Google Shape;233;p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34" name="Google Shape;234;p1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 name="Shape 208"/>
        <p:cNvGrpSpPr/>
        <p:nvPr/>
      </p:nvGrpSpPr>
      <p:grpSpPr>
        <a:xfrm>
          <a:off x="0" y="0"/>
          <a:ext cx="0" cy="0"/>
          <a:chOff x="0" y="0"/>
          <a:chExt cx="0" cy="0"/>
        </a:xfrm>
      </p:grpSpPr>
      <p:sp>
        <p:nvSpPr>
          <p:cNvPr id="209" name="Google Shape;209;p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10" name="Google Shape;210;p1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 name="Shape 146"/>
        <p:cNvGrpSpPr/>
        <p:nvPr/>
      </p:nvGrpSpPr>
      <p:grpSpPr>
        <a:xfrm>
          <a:off x="0" y="0"/>
          <a:ext cx="0" cy="0"/>
          <a:chOff x="0" y="0"/>
          <a:chExt cx="0" cy="0"/>
        </a:xfrm>
      </p:grpSpPr>
      <p:sp>
        <p:nvSpPr>
          <p:cNvPr id="147" name="Google Shape;147;p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48" name="Google Shape;148;p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 name="Shape 146"/>
        <p:cNvGrpSpPr/>
        <p:nvPr/>
      </p:nvGrpSpPr>
      <p:grpSpPr>
        <a:xfrm>
          <a:off x="0" y="0"/>
          <a:ext cx="0" cy="0"/>
          <a:chOff x="0" y="0"/>
          <a:chExt cx="0" cy="0"/>
        </a:xfrm>
      </p:grpSpPr>
      <p:sp>
        <p:nvSpPr>
          <p:cNvPr id="147" name="Google Shape;147;p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48" name="Google Shape;148;p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 name="Shape 146"/>
        <p:cNvGrpSpPr/>
        <p:nvPr/>
      </p:nvGrpSpPr>
      <p:grpSpPr>
        <a:xfrm>
          <a:off x="0" y="0"/>
          <a:ext cx="0" cy="0"/>
          <a:chOff x="0" y="0"/>
          <a:chExt cx="0" cy="0"/>
        </a:xfrm>
      </p:grpSpPr>
      <p:sp>
        <p:nvSpPr>
          <p:cNvPr id="147" name="Google Shape;147;p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48" name="Google Shape;148;p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 name="Shape 208"/>
        <p:cNvGrpSpPr/>
        <p:nvPr/>
      </p:nvGrpSpPr>
      <p:grpSpPr>
        <a:xfrm>
          <a:off x="0" y="0"/>
          <a:ext cx="0" cy="0"/>
          <a:chOff x="0" y="0"/>
          <a:chExt cx="0" cy="0"/>
        </a:xfrm>
      </p:grpSpPr>
      <p:sp>
        <p:nvSpPr>
          <p:cNvPr id="209" name="Google Shape;209;p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10" name="Google Shape;210;p1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97" name="Google Shape;97;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2c3e349c81e_3_1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c3e349c81e_3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2c3e349c81e_3_1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c3e349c81e_3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2c3e349c81e_3_1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c3e349c81e_3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2c3e349c81e_3_1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c3e349c81e_3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2c3e349c81e_3_1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c3e349c81e_3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2c3e349c81e_3_1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c3e349c81e_3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2c3e349c81e_3_1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c3e349c81e_3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2c3e349c81e_3_1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c3e349c81e_3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2c3e349c81e_3_1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c3e349c81e_3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2c3e349c81e_3_1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c3e349c81e_3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 name="Shape 106"/>
        <p:cNvGrpSpPr/>
        <p:nvPr/>
      </p:nvGrpSpPr>
      <p:grpSpPr>
        <a:xfrm>
          <a:off x="0" y="0"/>
          <a:ext cx="0" cy="0"/>
          <a:chOff x="0" y="0"/>
          <a:chExt cx="0" cy="0"/>
        </a:xfrm>
      </p:grpSpPr>
      <p:sp>
        <p:nvSpPr>
          <p:cNvPr id="107" name="Google Shape;107;p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8" name="Google Shape;108;p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2c3e349c81e_3_1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c3e349c81e_3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2c3e349c81e_3_1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c3e349c81e_3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2c3e349c81e_3_1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c3e349c81e_3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2c3e349c81e_3_1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c3e349c81e_3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2c3e349c81e_3_1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c3e349c81e_3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p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3" name="Google Shape;123;p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33"/>
        <p:cNvGrpSpPr/>
        <p:nvPr/>
      </p:nvGrpSpPr>
      <p:grpSpPr>
        <a:xfrm>
          <a:off x="0" y="0"/>
          <a:ext cx="0" cy="0"/>
          <a:chOff x="0" y="0"/>
          <a:chExt cx="0" cy="0"/>
        </a:xfrm>
      </p:grpSpPr>
      <p:sp>
        <p:nvSpPr>
          <p:cNvPr id="134" name="Google Shape;134;p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35" name="Google Shape;135;p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 name="Shape 146"/>
        <p:cNvGrpSpPr/>
        <p:nvPr/>
      </p:nvGrpSpPr>
      <p:grpSpPr>
        <a:xfrm>
          <a:off x="0" y="0"/>
          <a:ext cx="0" cy="0"/>
          <a:chOff x="0" y="0"/>
          <a:chExt cx="0" cy="0"/>
        </a:xfrm>
      </p:grpSpPr>
      <p:sp>
        <p:nvSpPr>
          <p:cNvPr id="147" name="Google Shape;147;p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48" name="Google Shape;148;p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59"/>
        <p:cNvGrpSpPr/>
        <p:nvPr/>
      </p:nvGrpSpPr>
      <p:grpSpPr>
        <a:xfrm>
          <a:off x="0" y="0"/>
          <a:ext cx="0" cy="0"/>
          <a:chOff x="0" y="0"/>
          <a:chExt cx="0" cy="0"/>
        </a:xfrm>
      </p:grpSpPr>
      <p:sp>
        <p:nvSpPr>
          <p:cNvPr id="160" name="Google Shape;160;p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1" name="Google Shape;161;p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59"/>
        <p:cNvGrpSpPr/>
        <p:nvPr/>
      </p:nvGrpSpPr>
      <p:grpSpPr>
        <a:xfrm>
          <a:off x="0" y="0"/>
          <a:ext cx="0" cy="0"/>
          <a:chOff x="0" y="0"/>
          <a:chExt cx="0" cy="0"/>
        </a:xfrm>
      </p:grpSpPr>
      <p:sp>
        <p:nvSpPr>
          <p:cNvPr id="160" name="Google Shape;160;p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1" name="Google Shape;161;p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59"/>
        <p:cNvGrpSpPr/>
        <p:nvPr/>
      </p:nvGrpSpPr>
      <p:grpSpPr>
        <a:xfrm>
          <a:off x="0" y="0"/>
          <a:ext cx="0" cy="0"/>
          <a:chOff x="0" y="0"/>
          <a:chExt cx="0" cy="0"/>
        </a:xfrm>
      </p:grpSpPr>
      <p:sp>
        <p:nvSpPr>
          <p:cNvPr id="160" name="Google Shape;160;p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1" name="Google Shape;161;p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1" name="Shape 11"/>
        <p:cNvGrpSpPr/>
        <p:nvPr/>
      </p:nvGrpSpPr>
      <p:grpSpPr>
        <a:xfrm>
          <a:off x="0" y="0"/>
          <a:ext cx="0" cy="0"/>
          <a:chOff x="0" y="0"/>
          <a:chExt cx="0" cy="0"/>
        </a:xfrm>
      </p:grpSpPr>
      <p:sp>
        <p:nvSpPr>
          <p:cNvPr id="12" name="Google Shape;12;p16"/>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6"/>
          <p:cNvSpPr txBox="1"/>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68" name="Shape 68"/>
        <p:cNvGrpSpPr/>
        <p:nvPr/>
      </p:nvGrpSpPr>
      <p:grpSpPr>
        <a:xfrm>
          <a:off x="0" y="0"/>
          <a:ext cx="0" cy="0"/>
          <a:chOff x="0" y="0"/>
          <a:chExt cx="0" cy="0"/>
        </a:xfrm>
      </p:grpSpPr>
      <p:sp>
        <p:nvSpPr>
          <p:cNvPr id="69" name="Google Shape;69;p25"/>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5"/>
          <p:cNvSpPr txBox="1"/>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2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74" name="Shape 74"/>
        <p:cNvGrpSpPr/>
        <p:nvPr/>
      </p:nvGrpSpPr>
      <p:grpSpPr>
        <a:xfrm>
          <a:off x="0" y="0"/>
          <a:ext cx="0" cy="0"/>
          <a:chOff x="0" y="0"/>
          <a:chExt cx="0" cy="0"/>
        </a:xfrm>
      </p:grpSpPr>
      <p:sp>
        <p:nvSpPr>
          <p:cNvPr id="75" name="Google Shape;75;p26"/>
          <p:cNvSpPr txBox="1"/>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6"/>
          <p:cNvSpPr txBox="1"/>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2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7" name="Shape 17"/>
        <p:cNvGrpSpPr/>
        <p:nvPr/>
      </p:nvGrpSpPr>
      <p:grpSpPr>
        <a:xfrm>
          <a:off x="0" y="0"/>
          <a:ext cx="0" cy="0"/>
          <a:chOff x="0" y="0"/>
          <a:chExt cx="0" cy="0"/>
        </a:xfrm>
      </p:grpSpPr>
      <p:sp>
        <p:nvSpPr>
          <p:cNvPr id="18" name="Google Shape;18;p17"/>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7"/>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0" name="Google Shape;20;p1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3" name="Shape 23"/>
        <p:cNvGrpSpPr/>
        <p:nvPr/>
      </p:nvGrpSpPr>
      <p:grpSpPr>
        <a:xfrm>
          <a:off x="0" y="0"/>
          <a:ext cx="0" cy="0"/>
          <a:chOff x="0" y="0"/>
          <a:chExt cx="0" cy="0"/>
        </a:xfrm>
      </p:grpSpPr>
      <p:sp>
        <p:nvSpPr>
          <p:cNvPr id="24" name="Google Shape;24;p18"/>
          <p:cNvSpPr txBox="1"/>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8"/>
          <p:cNvSpPr txBox="1"/>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29" name="Shape 29"/>
        <p:cNvGrpSpPr/>
        <p:nvPr/>
      </p:nvGrpSpPr>
      <p:grpSpPr>
        <a:xfrm>
          <a:off x="0" y="0"/>
          <a:ext cx="0" cy="0"/>
          <a:chOff x="0" y="0"/>
          <a:chExt cx="0" cy="0"/>
        </a:xfrm>
      </p:grpSpPr>
      <p:sp>
        <p:nvSpPr>
          <p:cNvPr id="30" name="Google Shape;30;p19"/>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9"/>
          <p:cNvSpPr txBox="1"/>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2" name="Google Shape;32;p19"/>
          <p:cNvSpPr txBox="1"/>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3" name="Google Shape;33;p1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36" name="Shape 36"/>
        <p:cNvGrpSpPr/>
        <p:nvPr/>
      </p:nvGrpSpPr>
      <p:grpSpPr>
        <a:xfrm>
          <a:off x="0" y="0"/>
          <a:ext cx="0" cy="0"/>
          <a:chOff x="0" y="0"/>
          <a:chExt cx="0" cy="0"/>
        </a:xfrm>
      </p:grpSpPr>
      <p:sp>
        <p:nvSpPr>
          <p:cNvPr id="37" name="Google Shape;37;p20"/>
          <p:cNvSpPr txBox="1"/>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0"/>
          <p:cNvSpPr txBox="1"/>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39" name="Google Shape;39;p20"/>
          <p:cNvSpPr txBox="1"/>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0" name="Google Shape;40;p20"/>
          <p:cNvSpPr txBox="1"/>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1" name="Google Shape;41;p20"/>
          <p:cNvSpPr txBox="1"/>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2" name="Google Shape;42;p2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5" name="Shape 45"/>
        <p:cNvGrpSpPr/>
        <p:nvPr/>
      </p:nvGrpSpPr>
      <p:grpSpPr>
        <a:xfrm>
          <a:off x="0" y="0"/>
          <a:ext cx="0" cy="0"/>
          <a:chOff x="0" y="0"/>
          <a:chExt cx="0" cy="0"/>
        </a:xfrm>
      </p:grpSpPr>
      <p:sp>
        <p:nvSpPr>
          <p:cNvPr id="46" name="Google Shape;46;p21"/>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0" name="Shape 50"/>
        <p:cNvGrpSpPr/>
        <p:nvPr/>
      </p:nvGrpSpPr>
      <p:grpSpPr>
        <a:xfrm>
          <a:off x="0" y="0"/>
          <a:ext cx="0" cy="0"/>
          <a:chOff x="0" y="0"/>
          <a:chExt cx="0" cy="0"/>
        </a:xfrm>
      </p:grpSpPr>
      <p:sp>
        <p:nvSpPr>
          <p:cNvPr id="51" name="Google Shape;51;p2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3"/>
          <p:cNvSpPr txBox="1"/>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23"/>
          <p:cNvSpPr txBox="1"/>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23"/>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1" name="Shape 61"/>
        <p:cNvGrpSpPr/>
        <p:nvPr/>
      </p:nvGrpSpPr>
      <p:grpSpPr>
        <a:xfrm>
          <a:off x="0" y="0"/>
          <a:ext cx="0" cy="0"/>
          <a:chOff x="0" y="0"/>
          <a:chExt cx="0" cy="0"/>
        </a:xfrm>
      </p:grpSpPr>
      <p:sp>
        <p:nvSpPr>
          <p:cNvPr id="62" name="Google Shape;62;p24"/>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4"/>
          <p:cNvSpPr/>
          <p:nvPr>
            <p:ph type="pic" idx="2"/>
          </p:nvPr>
        </p:nvSpPr>
        <p:spPr>
          <a:xfrm>
            <a:off x="5183188" y="987425"/>
            <a:ext cx="6172200" cy="4873625"/>
          </a:xfrm>
          <a:prstGeom prst="rect">
            <a:avLst/>
          </a:prstGeom>
          <a:noFill/>
          <a:ln>
            <a:noFill/>
          </a:ln>
        </p:spPr>
      </p:sp>
      <p:sp>
        <p:nvSpPr>
          <p:cNvPr id="64" name="Google Shape;64;p24"/>
          <p:cNvSpPr txBox="1"/>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2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5"/>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5"/>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1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1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IN"/>
            </a:fld>
            <a:endParaRPr lang="en-I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9.xml"/><Relationship Id="rId2" Type="http://schemas.openxmlformats.org/officeDocument/2006/relationships/image" Target="../media/image20.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9.xml"/><Relationship Id="rId2" Type="http://schemas.openxmlformats.org/officeDocument/2006/relationships/image" Target="../media/image22.png"/><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9.xml"/><Relationship Id="rId2" Type="http://schemas.openxmlformats.org/officeDocument/2006/relationships/image" Target="../media/image23.png"/><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9.xml"/><Relationship Id="rId2" Type="http://schemas.openxmlformats.org/officeDocument/2006/relationships/image" Target="../media/image24.png"/><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9.xml"/><Relationship Id="rId2" Type="http://schemas.openxmlformats.org/officeDocument/2006/relationships/image" Target="../media/image25.jpeg"/><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9.xml"/><Relationship Id="rId2" Type="http://schemas.openxmlformats.org/officeDocument/2006/relationships/image" Target="../media/image26.jpeg"/><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9.xml"/><Relationship Id="rId2" Type="http://schemas.openxmlformats.org/officeDocument/2006/relationships/image" Target="../media/image27.jpeg"/><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9.xml"/><Relationship Id="rId2" Type="http://schemas.openxmlformats.org/officeDocument/2006/relationships/image" Target="../media/image28.jpeg"/><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9.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9.xml"/><Relationship Id="rId2" Type="http://schemas.openxmlformats.org/officeDocument/2006/relationships/image" Target="../media/image31.jpeg"/><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9.xml"/><Relationship Id="rId2" Type="http://schemas.openxmlformats.org/officeDocument/2006/relationships/image" Target="../media/image32.png"/><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9.xml"/><Relationship Id="rId5" Type="http://schemas.openxmlformats.org/officeDocument/2006/relationships/image" Target="../media/image36.jpeg"/><Relationship Id="rId4" Type="http://schemas.openxmlformats.org/officeDocument/2006/relationships/image" Target="../media/image35.jpeg"/><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8.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9.xml"/><Relationship Id="rId2" Type="http://schemas.openxmlformats.org/officeDocument/2006/relationships/image" Target="../media/image37.jpeg"/><Relationship Id="rId1" Type="http://schemas.openxmlformats.org/officeDocument/2006/relationships/image" Target="../media/image8.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9.xml"/><Relationship Id="rId2" Type="http://schemas.openxmlformats.org/officeDocument/2006/relationships/image" Target="../media/image38.jpeg"/><Relationship Id="rId1"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3" name="Shape 83"/>
        <p:cNvGrpSpPr/>
        <p:nvPr/>
      </p:nvGrpSpPr>
      <p:grpSpPr>
        <a:xfrm>
          <a:off x="0" y="0"/>
          <a:ext cx="0" cy="0"/>
          <a:chOff x="0" y="0"/>
          <a:chExt cx="0" cy="0"/>
        </a:xfrm>
      </p:grpSpPr>
      <p:pic>
        <p:nvPicPr>
          <p:cNvPr id="84" name="Google Shape;84;p1"/>
          <p:cNvPicPr preferRelativeResize="0"/>
          <p:nvPr/>
        </p:nvPicPr>
        <p:blipFill>
          <a:blip r:embed="rId1"/>
          <a:stretch>
            <a:fillRect/>
          </a:stretch>
        </p:blipFill>
        <p:spPr>
          <a:xfrm>
            <a:off x="2517675" y="0"/>
            <a:ext cx="6113625" cy="504825"/>
          </a:xfrm>
          <a:prstGeom prst="rect">
            <a:avLst/>
          </a:prstGeom>
          <a:noFill/>
          <a:ln>
            <a:noFill/>
          </a:ln>
        </p:spPr>
      </p:pic>
      <p:pic>
        <p:nvPicPr>
          <p:cNvPr id="85" name="Google Shape;85;p1"/>
          <p:cNvPicPr preferRelativeResize="0"/>
          <p:nvPr/>
        </p:nvPicPr>
        <p:blipFill>
          <a:blip r:embed="rId2"/>
          <a:stretch>
            <a:fillRect/>
          </a:stretch>
        </p:blipFill>
        <p:spPr>
          <a:xfrm>
            <a:off x="0" y="580422"/>
            <a:ext cx="12192000" cy="48228"/>
          </a:xfrm>
          <a:prstGeom prst="rect">
            <a:avLst/>
          </a:prstGeom>
          <a:noFill/>
          <a:ln>
            <a:noFill/>
          </a:ln>
        </p:spPr>
      </p:pic>
      <p:pic>
        <p:nvPicPr>
          <p:cNvPr id="86" name="Google Shape;86;p1"/>
          <p:cNvPicPr preferRelativeResize="0"/>
          <p:nvPr/>
        </p:nvPicPr>
        <p:blipFill>
          <a:blip r:embed="rId3"/>
          <a:stretch>
            <a:fillRect/>
          </a:stretch>
        </p:blipFill>
        <p:spPr>
          <a:xfrm>
            <a:off x="0" y="628650"/>
            <a:ext cx="12192000" cy="5715001"/>
          </a:xfrm>
          <a:prstGeom prst="rect">
            <a:avLst/>
          </a:prstGeom>
          <a:noFill/>
          <a:ln>
            <a:noFill/>
          </a:ln>
        </p:spPr>
      </p:pic>
      <p:pic>
        <p:nvPicPr>
          <p:cNvPr id="87" name="Google Shape;87;p1"/>
          <p:cNvPicPr preferRelativeResize="0"/>
          <p:nvPr/>
        </p:nvPicPr>
        <p:blipFill>
          <a:blip r:embed="rId4"/>
          <a:stretch>
            <a:fillRect/>
          </a:stretch>
        </p:blipFill>
        <p:spPr>
          <a:xfrm>
            <a:off x="0" y="6334375"/>
            <a:ext cx="12192000" cy="504825"/>
          </a:xfrm>
          <a:prstGeom prst="rect">
            <a:avLst/>
          </a:prstGeom>
          <a:noFill/>
          <a:ln>
            <a:noFill/>
          </a:ln>
        </p:spPr>
      </p:pic>
      <p:pic>
        <p:nvPicPr>
          <p:cNvPr id="88" name="Google Shape;88;p1"/>
          <p:cNvPicPr preferRelativeResize="0"/>
          <p:nvPr/>
        </p:nvPicPr>
        <p:blipFill>
          <a:blip r:embed="rId5"/>
          <a:stretch>
            <a:fillRect/>
          </a:stretch>
        </p:blipFill>
        <p:spPr>
          <a:xfrm>
            <a:off x="0" y="623900"/>
            <a:ext cx="12192000" cy="733425"/>
          </a:xfrm>
          <a:prstGeom prst="rect">
            <a:avLst/>
          </a:prstGeom>
          <a:noFill/>
          <a:ln>
            <a:noFill/>
          </a:ln>
        </p:spPr>
      </p:pic>
      <p:pic>
        <p:nvPicPr>
          <p:cNvPr id="89" name="Google Shape;89;p1"/>
          <p:cNvPicPr preferRelativeResize="0"/>
          <p:nvPr/>
        </p:nvPicPr>
        <p:blipFill>
          <a:blip r:embed="rId6"/>
          <a:stretch>
            <a:fillRect/>
          </a:stretch>
        </p:blipFill>
        <p:spPr>
          <a:xfrm>
            <a:off x="4595813" y="3524250"/>
            <a:ext cx="7419975" cy="2705100"/>
          </a:xfrm>
          <a:prstGeom prst="rect">
            <a:avLst/>
          </a:prstGeom>
          <a:noFill/>
          <a:ln>
            <a:noFill/>
          </a:ln>
        </p:spPr>
      </p:pic>
      <p:pic>
        <p:nvPicPr>
          <p:cNvPr id="90" name="Google Shape;90;p1"/>
          <p:cNvPicPr preferRelativeResize="0"/>
          <p:nvPr/>
        </p:nvPicPr>
        <p:blipFill>
          <a:blip r:embed="rId7"/>
          <a:stretch>
            <a:fillRect/>
          </a:stretch>
        </p:blipFill>
        <p:spPr>
          <a:xfrm>
            <a:off x="428625" y="1576388"/>
            <a:ext cx="10572750" cy="657225"/>
          </a:xfrm>
          <a:prstGeom prst="rect">
            <a:avLst/>
          </a:prstGeom>
          <a:noFill/>
          <a:ln>
            <a:noFill/>
          </a:ln>
        </p:spPr>
      </p:pic>
      <p:sp>
        <p:nvSpPr>
          <p:cNvPr id="91" name="Google Shape;91;p1"/>
          <p:cNvSpPr txBox="1"/>
          <p:nvPr/>
        </p:nvSpPr>
        <p:spPr>
          <a:xfrm>
            <a:off x="10134600" y="6397068"/>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IN" sz="1500">
                <a:latin typeface="Times New Roman" panose="02020603050405020304"/>
                <a:ea typeface="Times New Roman" panose="02020603050405020304"/>
                <a:cs typeface="Times New Roman" panose="02020603050405020304"/>
                <a:sym typeface="Times New Roman" panose="02020603050405020304"/>
              </a:rPr>
              <a:t>1</a:t>
            </a:r>
            <a:endParaRPr sz="15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2" name="Google Shape;92;p1"/>
          <p:cNvSpPr txBox="1"/>
          <p:nvPr/>
        </p:nvSpPr>
        <p:spPr>
          <a:xfrm>
            <a:off x="4686869" y="6416278"/>
            <a:ext cx="3352800" cy="27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2060"/>
                </a:solidFill>
                <a:latin typeface="Times New Roman" panose="02020603050405020304"/>
                <a:ea typeface="Times New Roman" panose="02020603050405020304"/>
                <a:cs typeface="Times New Roman" panose="02020603050405020304"/>
                <a:sym typeface="Times New Roman" panose="02020603050405020304"/>
              </a:rPr>
              <a:t>School of  ECE</a:t>
            </a:r>
            <a:endParaRPr sz="1500">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93" name="Google Shape;93;p1"/>
          <p:cNvSpPr txBox="1"/>
          <p:nvPr/>
        </p:nvSpPr>
        <p:spPr>
          <a:xfrm>
            <a:off x="152400" y="6416275"/>
            <a:ext cx="3123600" cy="337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4" name="Google Shape;94;p1"/>
          <p:cNvSpPr/>
          <p:nvPr/>
        </p:nvSpPr>
        <p:spPr>
          <a:xfrm>
            <a:off x="457200" y="2419350"/>
            <a:ext cx="3766800" cy="13380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IN" sz="2500" b="1" i="0" u="none" strike="noStrike" cap="none">
                <a:solidFill>
                  <a:srgbClr val="002060"/>
                </a:solidFill>
                <a:latin typeface="Calibri" panose="020F0502020204030204"/>
                <a:ea typeface="Calibri" panose="020F0502020204030204"/>
                <a:cs typeface="Calibri" panose="020F0502020204030204"/>
                <a:sym typeface="Calibri" panose="020F0502020204030204"/>
              </a:rPr>
              <a:t>Course: Min</a:t>
            </a:r>
            <a:r>
              <a:rPr lang="en-IN" sz="2500" b="1">
                <a:solidFill>
                  <a:srgbClr val="002060"/>
                </a:solidFill>
                <a:latin typeface="Calibri" panose="020F0502020204030204"/>
                <a:ea typeface="Calibri" panose="020F0502020204030204"/>
                <a:cs typeface="Calibri" panose="020F0502020204030204"/>
                <a:sym typeface="Calibri" panose="020F0502020204030204"/>
              </a:rPr>
              <a:t>or</a:t>
            </a:r>
            <a:r>
              <a:rPr lang="en-IN" sz="2500" b="1" i="0" u="none" strike="noStrike" cap="none">
                <a:solidFill>
                  <a:srgbClr val="002060"/>
                </a:solidFill>
                <a:latin typeface="Calibri" panose="020F0502020204030204"/>
                <a:ea typeface="Calibri" panose="020F0502020204030204"/>
                <a:cs typeface="Calibri" panose="020F0502020204030204"/>
                <a:sym typeface="Calibri" panose="020F0502020204030204"/>
              </a:rPr>
              <a:t> project</a:t>
            </a:r>
            <a:endParaRPr sz="2500" b="0"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50000"/>
              </a:lnSpc>
              <a:spcBef>
                <a:spcPts val="0"/>
              </a:spcBef>
              <a:spcAft>
                <a:spcPts val="0"/>
              </a:spcAft>
              <a:buNone/>
            </a:pPr>
            <a:r>
              <a:rPr lang="en-IN" sz="2500" b="1" i="0" u="none" strike="noStrike" cap="none">
                <a:solidFill>
                  <a:srgbClr val="002060"/>
                </a:solidFill>
                <a:latin typeface="Calibri" panose="020F0502020204030204"/>
                <a:ea typeface="Calibri" panose="020F0502020204030204"/>
                <a:cs typeface="Calibri" panose="020F0502020204030204"/>
                <a:sym typeface="Calibri" panose="020F0502020204030204"/>
              </a:rPr>
              <a:t>Semester: </a:t>
            </a:r>
            <a:r>
              <a:rPr lang="en-IN" sz="2500" b="0" i="0" u="none" strike="noStrike" cap="none">
                <a:solidFill>
                  <a:srgbClr val="002060"/>
                </a:solidFill>
                <a:latin typeface="Calibri" panose="020F0502020204030204"/>
                <a:ea typeface="Calibri" panose="020F0502020204030204"/>
                <a:cs typeface="Calibri" panose="020F0502020204030204"/>
                <a:sym typeface="Calibri" panose="020F0502020204030204"/>
              </a:rPr>
              <a:t>VI</a:t>
            </a:r>
            <a:endParaRPr sz="2500" b="0"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50000"/>
              </a:lnSpc>
              <a:spcBef>
                <a:spcPts val="0"/>
              </a:spcBef>
              <a:spcAft>
                <a:spcPts val="0"/>
              </a:spcAft>
              <a:buNone/>
            </a:pPr>
            <a:r>
              <a:rPr lang="en-IN" sz="2500" b="1" i="0" u="none" strike="noStrike" cap="none">
                <a:solidFill>
                  <a:srgbClr val="002060"/>
                </a:solidFill>
                <a:latin typeface="Calibri" panose="020F0502020204030204"/>
                <a:ea typeface="Calibri" panose="020F0502020204030204"/>
                <a:cs typeface="Calibri" panose="020F0502020204030204"/>
                <a:sym typeface="Calibri" panose="020F0502020204030204"/>
              </a:rPr>
              <a:t>Team number: 08</a:t>
            </a:r>
            <a:endParaRPr sz="25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75" name="Shape 175"/>
        <p:cNvGrpSpPr/>
        <p:nvPr/>
      </p:nvGrpSpPr>
      <p:grpSpPr>
        <a:xfrm>
          <a:off x="0" y="0"/>
          <a:ext cx="0" cy="0"/>
          <a:chOff x="0" y="0"/>
          <a:chExt cx="0" cy="0"/>
        </a:xfrm>
      </p:grpSpPr>
      <p:sp>
        <p:nvSpPr>
          <p:cNvPr id="176" name="Google Shape;176;p8"/>
          <p:cNvSpPr txBox="1"/>
          <p:nvPr/>
        </p:nvSpPr>
        <p:spPr>
          <a:xfrm>
            <a:off x="479290" y="908628"/>
            <a:ext cx="11993100" cy="14439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200">
                <a:solidFill>
                  <a:schemeClr val="dk1"/>
                </a:solidFill>
                <a:latin typeface="Calibri" panose="020F0502020204030204" charset="0"/>
                <a:ea typeface="Calibri" panose="020F0502020204030204"/>
                <a:cs typeface="Calibri" panose="020F0502020204030204" charset="0"/>
                <a:sym typeface="Calibri" panose="020F0502020204030204"/>
              </a:rPr>
              <a:t>R -2R Ladder Networks</a:t>
            </a:r>
            <a:r>
              <a:rPr lang="en-IN" sz="2200" b="1">
                <a:solidFill>
                  <a:schemeClr val="dk1"/>
                </a:solidFill>
                <a:latin typeface="Calibri" panose="020F0502020204030204" charset="0"/>
                <a:ea typeface="Calibri" panose="020F0502020204030204"/>
                <a:cs typeface="Calibri" panose="020F0502020204030204" charset="0"/>
                <a:sym typeface="Calibri" panose="020F0502020204030204"/>
              </a:rPr>
              <a:t> :</a:t>
            </a:r>
            <a:endParaRPr lang="en-IN" sz="2200" b="1">
              <a:solidFill>
                <a:schemeClr val="dk1"/>
              </a:solidFill>
              <a:latin typeface="Calibri" panose="020F0502020204030204" charset="0"/>
              <a:ea typeface="Calibri" panose="020F0502020204030204"/>
              <a:cs typeface="Calibri" panose="020F0502020204030204" charset="0"/>
              <a:sym typeface="Calibri" panose="020F0502020204030204"/>
            </a:endParaRPr>
          </a:p>
          <a:p>
            <a:pPr marL="0" marR="0" lvl="0" indent="0" algn="just" rtl="0">
              <a:spcBef>
                <a:spcPts val="0"/>
              </a:spcBef>
              <a:spcAft>
                <a:spcPts val="0"/>
              </a:spcAft>
              <a:buNone/>
            </a:pPr>
            <a:endParaRPr lang="en-IN" sz="2200" b="1">
              <a:solidFill>
                <a:schemeClr val="dk1"/>
              </a:solidFill>
              <a:latin typeface="Calibri" panose="020F0502020204030204" charset="0"/>
              <a:ea typeface="Calibri" panose="020F0502020204030204"/>
              <a:cs typeface="Calibri" panose="020F0502020204030204" charset="0"/>
              <a:sym typeface="Calibri" panose="020F0502020204030204"/>
            </a:endParaRPr>
          </a:p>
          <a:p>
            <a:pPr marL="0" marR="0" lvl="0" indent="0" algn="just" rtl="0">
              <a:spcBef>
                <a:spcPts val="0"/>
              </a:spcBef>
              <a:spcAft>
                <a:spcPts val="0"/>
              </a:spcAft>
              <a:buNone/>
            </a:pPr>
            <a:r>
              <a:rPr lang="en-IN" sz="2200">
                <a:solidFill>
                  <a:schemeClr val="dk1"/>
                </a:solidFill>
                <a:latin typeface="Calibri" panose="020F0502020204030204" charset="0"/>
                <a:ea typeface="Calibri" panose="020F0502020204030204"/>
                <a:cs typeface="Calibri" panose="020F0502020204030204" charset="0"/>
                <a:sym typeface="Calibri" panose="020F0502020204030204"/>
              </a:rPr>
              <a:t> </a:t>
            </a:r>
            <a:r>
              <a:rPr lang="en-IN" sz="2200">
                <a:solidFill>
                  <a:schemeClr val="dk1"/>
                </a:solidFill>
                <a:latin typeface="Calibri" panose="020F0502020204030204" charset="0"/>
                <a:ea typeface="Cambria" panose="02040503050406030204"/>
                <a:cs typeface="Calibri" panose="020F0502020204030204" charset="0"/>
                <a:sym typeface="Cambria" panose="02040503050406030204"/>
              </a:rPr>
              <a:t>It is a network of resistors alternating in value of R  and 2R.</a:t>
            </a:r>
            <a:endParaRPr lang="en-IN" sz="2200">
              <a:solidFill>
                <a:schemeClr val="dk1"/>
              </a:solidFill>
              <a:latin typeface="Calibri" panose="020F0502020204030204" charset="0"/>
              <a:ea typeface="Cambria" panose="02040503050406030204"/>
              <a:cs typeface="Calibri" panose="020F0502020204030204" charset="0"/>
              <a:sym typeface="Cambria" panose="02040503050406030204"/>
            </a:endParaRPr>
          </a:p>
          <a:p>
            <a:pPr marL="0" marR="0" lvl="0" indent="0" algn="l" rtl="0">
              <a:spcBef>
                <a:spcPts val="0"/>
              </a:spcBef>
              <a:spcAft>
                <a:spcPts val="0"/>
              </a:spcAft>
              <a:buNone/>
            </a:pPr>
            <a:endParaRPr sz="2200">
              <a:solidFill>
                <a:schemeClr val="dk1"/>
              </a:solidFill>
              <a:latin typeface="Calibri" panose="020F0502020204030204" charset="0"/>
              <a:ea typeface="Calibri" panose="020F0502020204030204"/>
              <a:cs typeface="Calibri" panose="020F0502020204030204" charset="0"/>
              <a:sym typeface="Calibri" panose="020F0502020204030204"/>
            </a:endParaRPr>
          </a:p>
        </p:txBody>
      </p:sp>
      <p:pic>
        <p:nvPicPr>
          <p:cNvPr id="177" name="Google Shape;177;p8"/>
          <p:cNvPicPr preferRelativeResize="0"/>
          <p:nvPr/>
        </p:nvPicPr>
        <p:blipFill rotWithShape="1">
          <a:blip r:embed="rId1"/>
          <a:srcRect/>
          <a:stretch>
            <a:fillRect/>
          </a:stretch>
        </p:blipFill>
        <p:spPr>
          <a:xfrm>
            <a:off x="1199515" y="2420620"/>
            <a:ext cx="8905240" cy="361505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cxnSp>
        <p:nvCxnSpPr>
          <p:cNvPr id="178" name="Google Shape;178;p8"/>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179" name="Google Shape;179;p8"/>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0" name="Google Shape;180;p8"/>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81" name="Google Shape;181;p8"/>
          <p:cNvPicPr preferRelativeResize="0"/>
          <p:nvPr/>
        </p:nvPicPr>
        <p:blipFill rotWithShape="1">
          <a:blip r:embed="rId2"/>
          <a:srcRect l="1669" t="18482" r="2928" b="16826"/>
          <a:stretch>
            <a:fillRect/>
          </a:stretch>
        </p:blipFill>
        <p:spPr>
          <a:xfrm>
            <a:off x="7924800" y="71221"/>
            <a:ext cx="3860800" cy="468250"/>
          </a:xfrm>
          <a:prstGeom prst="rect">
            <a:avLst/>
          </a:prstGeom>
          <a:noFill/>
          <a:ln>
            <a:noFill/>
          </a:ln>
        </p:spPr>
      </p:pic>
      <p:sp>
        <p:nvSpPr>
          <p:cNvPr id="182" name="Google Shape;182;p8"/>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183" name="Google Shape;183;p8"/>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87" name="Shape 187"/>
        <p:cNvGrpSpPr/>
        <p:nvPr/>
      </p:nvGrpSpPr>
      <p:grpSpPr>
        <a:xfrm>
          <a:off x="0" y="0"/>
          <a:ext cx="0" cy="0"/>
          <a:chOff x="0" y="0"/>
          <a:chExt cx="0" cy="0"/>
        </a:xfrm>
      </p:grpSpPr>
      <p:sp>
        <p:nvSpPr>
          <p:cNvPr id="188" name="Google Shape;188;p9"/>
          <p:cNvSpPr txBox="1"/>
          <p:nvPr/>
        </p:nvSpPr>
        <p:spPr>
          <a:xfrm>
            <a:off x="426720" y="837018"/>
            <a:ext cx="11001600" cy="14439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chemeClr val="dk1"/>
                </a:solidFill>
                <a:latin typeface="Calibri" panose="020F0502020204030204" charset="0"/>
                <a:ea typeface="Calibri" panose="020F0502020204030204"/>
                <a:cs typeface="Calibri" panose="020F0502020204030204" charset="0"/>
                <a:sym typeface="Calibri" panose="020F0502020204030204"/>
              </a:rPr>
              <a:t>Current steering DAC :</a:t>
            </a:r>
            <a:endParaRPr lang="en-IN" sz="2200">
              <a:solidFill>
                <a:schemeClr val="dk1"/>
              </a:solidFill>
              <a:latin typeface="Calibri" panose="020F0502020204030204" charset="0"/>
              <a:ea typeface="Calibri" panose="020F0502020204030204"/>
              <a:cs typeface="Calibri" panose="020F0502020204030204" charset="0"/>
              <a:sym typeface="Calibri" panose="020F0502020204030204"/>
            </a:endParaRPr>
          </a:p>
          <a:p>
            <a:pPr marL="0" marR="0" lvl="0" indent="0" algn="l" rtl="0">
              <a:spcBef>
                <a:spcPts val="0"/>
              </a:spcBef>
              <a:spcAft>
                <a:spcPts val="0"/>
              </a:spcAft>
              <a:buNone/>
            </a:pPr>
            <a:endParaRPr lang="en-IN" sz="2200">
              <a:solidFill>
                <a:schemeClr val="dk1"/>
              </a:solidFill>
              <a:latin typeface="Calibri" panose="020F0502020204030204" charset="0"/>
              <a:ea typeface="Calibri" panose="020F0502020204030204"/>
              <a:cs typeface="Calibri" panose="020F0502020204030204" charset="0"/>
              <a:sym typeface="Calibri" panose="020F0502020204030204"/>
            </a:endParaRPr>
          </a:p>
          <a:p>
            <a:pPr marL="0" marR="0" lvl="0" indent="0" algn="l" rtl="0">
              <a:spcBef>
                <a:spcPts val="0"/>
              </a:spcBef>
              <a:spcAft>
                <a:spcPts val="0"/>
              </a:spcAft>
              <a:buNone/>
            </a:pPr>
            <a:r>
              <a:rPr lang="en-IN" sz="2200">
                <a:solidFill>
                  <a:schemeClr val="dk1"/>
                </a:solidFill>
                <a:latin typeface="Calibri" panose="020F0502020204030204" charset="0"/>
                <a:ea typeface="Calibri" panose="020F0502020204030204"/>
                <a:cs typeface="Calibri" panose="020F0502020204030204" charset="0"/>
                <a:sym typeface="Calibri" panose="020F0502020204030204"/>
              </a:rPr>
              <a:t>This type  of </a:t>
            </a:r>
            <a:r>
              <a:rPr lang="en-IN" sz="2200">
                <a:solidFill>
                  <a:schemeClr val="dk1"/>
                </a:solidFill>
                <a:latin typeface="Calibri" panose="020F0502020204030204" charset="0"/>
                <a:ea typeface="Times New Roman" panose="02020603050405020304"/>
                <a:cs typeface="Calibri" panose="020F0502020204030204" charset="0"/>
                <a:sym typeface="Times New Roman" panose="02020603050405020304"/>
              </a:rPr>
              <a:t>DAC method uses current throughout the conversion. Known as current steering, this type of DAC requires precision current sources that are summed in various fashions.</a:t>
            </a:r>
            <a:endParaRPr sz="2200" b="1">
              <a:solidFill>
                <a:schemeClr val="dk1"/>
              </a:solidFill>
              <a:latin typeface="Calibri" panose="020F0502020204030204" charset="0"/>
              <a:ea typeface="Calibri" panose="020F0502020204030204"/>
              <a:cs typeface="Calibri" panose="020F0502020204030204" charset="0"/>
              <a:sym typeface="Calibri" panose="020F0502020204030204"/>
            </a:endParaRPr>
          </a:p>
        </p:txBody>
      </p:sp>
      <p:pic>
        <p:nvPicPr>
          <p:cNvPr id="189" name="Google Shape;189;p9"/>
          <p:cNvPicPr preferRelativeResize="0"/>
          <p:nvPr/>
        </p:nvPicPr>
        <p:blipFill rotWithShape="1">
          <a:blip r:embed="rId1"/>
          <a:srcRect/>
          <a:stretch>
            <a:fillRect/>
          </a:stretch>
        </p:blipFill>
        <p:spPr>
          <a:xfrm>
            <a:off x="2495550" y="2637155"/>
            <a:ext cx="6449060" cy="327088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cxnSp>
        <p:nvCxnSpPr>
          <p:cNvPr id="190" name="Google Shape;190;p9"/>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191" name="Google Shape;191;p9"/>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2" name="Google Shape;192;p9"/>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93" name="Google Shape;193;p9"/>
          <p:cNvPicPr preferRelativeResize="0"/>
          <p:nvPr/>
        </p:nvPicPr>
        <p:blipFill rotWithShape="1">
          <a:blip r:embed="rId2"/>
          <a:srcRect l="1669" t="18482" r="2928" b="16826"/>
          <a:stretch>
            <a:fillRect/>
          </a:stretch>
        </p:blipFill>
        <p:spPr>
          <a:xfrm>
            <a:off x="7924800" y="71221"/>
            <a:ext cx="3860800" cy="468250"/>
          </a:xfrm>
          <a:prstGeom prst="rect">
            <a:avLst/>
          </a:prstGeom>
          <a:noFill/>
          <a:ln>
            <a:noFill/>
          </a:ln>
        </p:spPr>
      </p:pic>
      <p:sp>
        <p:nvSpPr>
          <p:cNvPr id="194" name="Google Shape;194;p9"/>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195" name="Google Shape;195;p9"/>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99" name="Shape 199"/>
        <p:cNvGrpSpPr/>
        <p:nvPr/>
      </p:nvGrpSpPr>
      <p:grpSpPr>
        <a:xfrm>
          <a:off x="0" y="0"/>
          <a:ext cx="0" cy="0"/>
          <a:chOff x="0" y="0"/>
          <a:chExt cx="0" cy="0"/>
        </a:xfrm>
      </p:grpSpPr>
      <p:sp>
        <p:nvSpPr>
          <p:cNvPr id="200" name="Google Shape;200;p10"/>
          <p:cNvSpPr txBox="1"/>
          <p:nvPr/>
        </p:nvSpPr>
        <p:spPr>
          <a:xfrm>
            <a:off x="304967" y="837198"/>
            <a:ext cx="11840700" cy="14439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chemeClr val="dk1"/>
                </a:solidFill>
                <a:latin typeface="Calibri" panose="020F0502020204030204"/>
                <a:ea typeface="Calibri" panose="020F0502020204030204"/>
                <a:cs typeface="Calibri" panose="020F0502020204030204"/>
                <a:sym typeface="Calibri" panose="020F0502020204030204"/>
              </a:rPr>
              <a:t>Charge Scaling DACs :</a:t>
            </a:r>
            <a:endParaRPr lang="en-IN" sz="22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endParaRPr lang="en-IN" sz="22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IN" sz="2200">
                <a:solidFill>
                  <a:schemeClr val="dk1"/>
                </a:solidFill>
                <a:latin typeface="Calibri" panose="020F0502020204030204"/>
                <a:ea typeface="Calibri" panose="020F0502020204030204"/>
                <a:cs typeface="Calibri" panose="020F0502020204030204"/>
                <a:sym typeface="Calibri" panose="020F0502020204030204"/>
              </a:rPr>
              <a:t> A very popular DAC architecture used in CMOS technology is the charge scaling DAC. A parallel array of binary-weighted capacitors, totaling 2^N C, is connected to an op-amp. </a:t>
            </a:r>
            <a:endParaRPr sz="22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01" name="Google Shape;201;p10"/>
          <p:cNvPicPr preferRelativeResize="0"/>
          <p:nvPr/>
        </p:nvPicPr>
        <p:blipFill rotWithShape="1">
          <a:blip r:embed="rId1"/>
          <a:srcRect/>
          <a:stretch>
            <a:fillRect/>
          </a:stretch>
        </p:blipFill>
        <p:spPr>
          <a:xfrm>
            <a:off x="2207260" y="2637155"/>
            <a:ext cx="7679055" cy="348869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cxnSp>
        <p:nvCxnSpPr>
          <p:cNvPr id="202" name="Google Shape;202;p10"/>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203" name="Google Shape;203;p10"/>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4" name="Google Shape;204;p10"/>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05" name="Google Shape;205;p10"/>
          <p:cNvPicPr preferRelativeResize="0"/>
          <p:nvPr/>
        </p:nvPicPr>
        <p:blipFill rotWithShape="1">
          <a:blip r:embed="rId2"/>
          <a:srcRect l="1669" t="18482" r="2928" b="16826"/>
          <a:stretch>
            <a:fillRect/>
          </a:stretch>
        </p:blipFill>
        <p:spPr>
          <a:xfrm>
            <a:off x="7924800" y="71221"/>
            <a:ext cx="3860800" cy="468250"/>
          </a:xfrm>
          <a:prstGeom prst="rect">
            <a:avLst/>
          </a:prstGeom>
          <a:noFill/>
          <a:ln>
            <a:noFill/>
          </a:ln>
        </p:spPr>
      </p:pic>
      <p:sp>
        <p:nvSpPr>
          <p:cNvPr id="206" name="Google Shape;206;p10"/>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207" name="Google Shape;207;p10"/>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47" name="Shape 247"/>
        <p:cNvGrpSpPr/>
        <p:nvPr/>
      </p:nvGrpSpPr>
      <p:grpSpPr>
        <a:xfrm>
          <a:off x="0" y="0"/>
          <a:ext cx="0" cy="0"/>
          <a:chOff x="0" y="0"/>
          <a:chExt cx="0" cy="0"/>
        </a:xfrm>
      </p:grpSpPr>
      <p:sp>
        <p:nvSpPr>
          <p:cNvPr id="248" name="Google Shape;248;p14"/>
          <p:cNvSpPr txBox="1"/>
          <p:nvPr/>
        </p:nvSpPr>
        <p:spPr>
          <a:xfrm>
            <a:off x="191135" y="870575"/>
            <a:ext cx="11379300" cy="7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800">
                <a:solidFill>
                  <a:schemeClr val="dk1"/>
                </a:solidFill>
                <a:latin typeface="Calibri" panose="020F0502020204030204"/>
                <a:ea typeface="Calibri" panose="020F0502020204030204"/>
                <a:cs typeface="Calibri" panose="020F0502020204030204"/>
                <a:sym typeface="Calibri" panose="020F0502020204030204"/>
              </a:rPr>
              <a:t>Different Architectures of binary weighted current steering DAC </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49" name="Google Shape;249;p14"/>
          <p:cNvPicPr preferRelativeResize="0"/>
          <p:nvPr/>
        </p:nvPicPr>
        <p:blipFill>
          <a:blip r:embed="rId1"/>
          <a:stretch>
            <a:fillRect/>
          </a:stretch>
        </p:blipFill>
        <p:spPr>
          <a:xfrm>
            <a:off x="120015" y="1773555"/>
            <a:ext cx="4077335" cy="3535680"/>
          </a:xfrm>
          <a:prstGeom prst="rect">
            <a:avLst/>
          </a:prstGeom>
          <a:noFill/>
          <a:ln w="9525" cap="flat" cmpd="sng">
            <a:solidFill>
              <a:schemeClr val="dk2"/>
            </a:solidFill>
            <a:prstDash val="solid"/>
            <a:round/>
            <a:headEnd type="none" w="sm" len="sm"/>
            <a:tailEnd type="none" w="sm" len="sm"/>
          </a:ln>
        </p:spPr>
      </p:pic>
      <p:pic>
        <p:nvPicPr>
          <p:cNvPr id="250" name="Google Shape;250;p14"/>
          <p:cNvPicPr preferRelativeResize="0"/>
          <p:nvPr/>
        </p:nvPicPr>
        <p:blipFill>
          <a:blip r:embed="rId2"/>
          <a:stretch>
            <a:fillRect/>
          </a:stretch>
        </p:blipFill>
        <p:spPr>
          <a:xfrm>
            <a:off x="4302760" y="1773555"/>
            <a:ext cx="3862070" cy="3535045"/>
          </a:xfrm>
          <a:prstGeom prst="rect">
            <a:avLst/>
          </a:prstGeom>
          <a:noFill/>
          <a:ln w="9525" cap="flat" cmpd="sng">
            <a:solidFill>
              <a:schemeClr val="dk2"/>
            </a:solidFill>
            <a:prstDash val="solid"/>
            <a:round/>
            <a:headEnd type="none" w="sm" len="sm"/>
            <a:tailEnd type="none" w="sm" len="sm"/>
          </a:ln>
        </p:spPr>
      </p:pic>
      <p:sp>
        <p:nvSpPr>
          <p:cNvPr id="251" name="Google Shape;251;p14"/>
          <p:cNvSpPr txBox="1"/>
          <p:nvPr/>
        </p:nvSpPr>
        <p:spPr>
          <a:xfrm>
            <a:off x="263525" y="5517515"/>
            <a:ext cx="4485640" cy="5168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200">
                <a:solidFill>
                  <a:schemeClr val="dk1"/>
                </a:solidFill>
                <a:latin typeface="Calibri" panose="020F0502020204030204"/>
                <a:ea typeface="Calibri" panose="020F0502020204030204"/>
                <a:cs typeface="Calibri" panose="020F0502020204030204"/>
                <a:sym typeface="Calibri" panose="020F0502020204030204"/>
              </a:rPr>
              <a:t>Fig.1 CS-DAC with NMOS switches</a:t>
            </a:r>
            <a:endParaRPr sz="2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2" name="Google Shape;252;p14"/>
          <p:cNvSpPr txBox="1"/>
          <p:nvPr/>
        </p:nvSpPr>
        <p:spPr>
          <a:xfrm>
            <a:off x="4584065" y="5537200"/>
            <a:ext cx="3796030" cy="4972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200">
                <a:solidFill>
                  <a:schemeClr val="dk1"/>
                </a:solidFill>
                <a:latin typeface="Calibri" panose="020F0502020204030204"/>
                <a:ea typeface="Calibri" panose="020F0502020204030204"/>
                <a:cs typeface="Calibri" panose="020F0502020204030204"/>
                <a:sym typeface="Calibri" panose="020F0502020204030204"/>
              </a:rPr>
              <a:t>Fig. CS-DAC with PMOS switches</a:t>
            </a:r>
            <a:endParaRPr sz="2200">
              <a:solidFill>
                <a:schemeClr val="dk1"/>
              </a:solidFill>
              <a:latin typeface="Calibri" panose="020F0502020204030204"/>
              <a:ea typeface="Calibri" panose="020F0502020204030204"/>
              <a:cs typeface="Calibri" panose="020F0502020204030204"/>
              <a:sym typeface="Calibri" panose="020F0502020204030204"/>
            </a:endParaRPr>
          </a:p>
        </p:txBody>
      </p:sp>
      <p:cxnSp>
        <p:nvCxnSpPr>
          <p:cNvPr id="253" name="Google Shape;253;p14"/>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254" name="Google Shape;254;p14"/>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5" name="Google Shape;255;p14"/>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56" name="Google Shape;256;p14"/>
          <p:cNvPicPr preferRelativeResize="0"/>
          <p:nvPr/>
        </p:nvPicPr>
        <p:blipFill rotWithShape="1">
          <a:blip r:embed="rId3"/>
          <a:srcRect l="1669" t="18482" r="2928" b="16826"/>
          <a:stretch>
            <a:fillRect/>
          </a:stretch>
        </p:blipFill>
        <p:spPr>
          <a:xfrm>
            <a:off x="7924800" y="71221"/>
            <a:ext cx="3860800" cy="468250"/>
          </a:xfrm>
          <a:prstGeom prst="rect">
            <a:avLst/>
          </a:prstGeom>
          <a:noFill/>
          <a:ln>
            <a:noFill/>
          </a:ln>
        </p:spPr>
      </p:pic>
      <p:sp>
        <p:nvSpPr>
          <p:cNvPr id="257" name="Google Shape;257;p14"/>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258" name="Google Shape;258;p14"/>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63" name="Google Shape;263;g2c3e349c81e_2_0"/>
          <p:cNvPicPr preferRelativeResize="0"/>
          <p:nvPr/>
        </p:nvPicPr>
        <p:blipFill>
          <a:blip r:embed="rId4"/>
          <a:stretch>
            <a:fillRect/>
          </a:stretch>
        </p:blipFill>
        <p:spPr>
          <a:xfrm>
            <a:off x="8270875" y="1773555"/>
            <a:ext cx="3820160" cy="3535680"/>
          </a:xfrm>
          <a:prstGeom prst="rect">
            <a:avLst/>
          </a:prstGeom>
          <a:noFill/>
          <a:ln w="9525" cap="flat" cmpd="sng">
            <a:solidFill>
              <a:schemeClr val="dk2"/>
            </a:solidFill>
            <a:prstDash val="solid"/>
            <a:round/>
            <a:headEnd type="none" w="sm" len="sm"/>
            <a:tailEnd type="none" w="sm" len="sm"/>
          </a:ln>
        </p:spPr>
      </p:pic>
      <p:sp>
        <p:nvSpPr>
          <p:cNvPr id="264" name="Google Shape;264;g2c3e349c81e_2_0"/>
          <p:cNvSpPr txBox="1"/>
          <p:nvPr/>
        </p:nvSpPr>
        <p:spPr>
          <a:xfrm>
            <a:off x="8616315" y="5537200"/>
            <a:ext cx="3300095" cy="36830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IN" sz="2200">
                <a:solidFill>
                  <a:schemeClr val="dk1"/>
                </a:solidFill>
                <a:latin typeface="Calibri" panose="020F0502020204030204"/>
                <a:ea typeface="Calibri" panose="020F0502020204030204"/>
                <a:cs typeface="Calibri" panose="020F0502020204030204"/>
                <a:sym typeface="Calibri" panose="020F0502020204030204"/>
              </a:rPr>
              <a:t>Fig 3. CS-DAC with transmission gate switches</a:t>
            </a:r>
            <a:endParaRPr sz="22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35" name="Shape 235"/>
        <p:cNvGrpSpPr/>
        <p:nvPr/>
      </p:nvGrpSpPr>
      <p:grpSpPr>
        <a:xfrm>
          <a:off x="0" y="0"/>
          <a:ext cx="0" cy="0"/>
          <a:chOff x="0" y="0"/>
          <a:chExt cx="0" cy="0"/>
        </a:xfrm>
      </p:grpSpPr>
      <p:sp>
        <p:nvSpPr>
          <p:cNvPr id="236" name="Google Shape;236;p13"/>
          <p:cNvSpPr txBox="1"/>
          <p:nvPr/>
        </p:nvSpPr>
        <p:spPr>
          <a:xfrm>
            <a:off x="407937" y="764574"/>
            <a:ext cx="9586800"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dk1"/>
                </a:solidFill>
                <a:latin typeface="Calibri" panose="020F0502020204030204"/>
                <a:ea typeface="Calibri" panose="020F0502020204030204"/>
                <a:cs typeface="Calibri" panose="020F0502020204030204"/>
                <a:sym typeface="Calibri" panose="020F0502020204030204"/>
              </a:rPr>
              <a:t>Comparison between all DAC Architectures : </a:t>
            </a:r>
            <a:endParaRPr sz="2800"/>
          </a:p>
        </p:txBody>
      </p:sp>
      <p:sp>
        <p:nvSpPr>
          <p:cNvPr id="237" name="Google Shape;237;p13"/>
          <p:cNvSpPr txBox="1"/>
          <p:nvPr/>
        </p:nvSpPr>
        <p:spPr>
          <a:xfrm>
            <a:off x="47625" y="1341120"/>
            <a:ext cx="12056745" cy="3312160"/>
          </a:xfrm>
          <a:prstGeom prst="rect">
            <a:avLst/>
          </a:prstGeom>
          <a:noFill/>
          <a:ln>
            <a:noFill/>
          </a:ln>
        </p:spPr>
        <p:txBody>
          <a:bodyPr spcFirstLastPara="1" wrap="square" lIns="91425" tIns="91425" rIns="91425" bIns="91425" anchor="t" anchorCtr="0">
            <a:noAutofit/>
          </a:bodyPr>
          <a:lstStyle/>
          <a:p>
            <a:pPr marL="539750" lvl="0" indent="-457200" algn="l" rtl="0">
              <a:lnSpc>
                <a:spcPct val="110000"/>
              </a:lnSpc>
              <a:spcBef>
                <a:spcPts val="0"/>
              </a:spcBef>
              <a:spcAft>
                <a:spcPts val="0"/>
              </a:spcAft>
              <a:buClr>
                <a:schemeClr val="dk1"/>
              </a:buClr>
              <a:buSzPts val="2300"/>
              <a:buFont typeface="+mj-lt"/>
              <a:buAutoNum type="arabicPeriod"/>
            </a:pPr>
            <a:r>
              <a:rPr lang="en-IN" sz="2200">
                <a:solidFill>
                  <a:schemeClr val="dk1"/>
                </a:solidFill>
                <a:latin typeface="Calibri" panose="020F0502020204030204"/>
                <a:ea typeface="Calibri" panose="020F0502020204030204"/>
                <a:cs typeface="Calibri" panose="020F0502020204030204"/>
                <a:sym typeface="Calibri" panose="020F0502020204030204"/>
              </a:rPr>
              <a:t>Compared to all above explained DACs, Current steering DAC is faster and low power consuming.  </a:t>
            </a:r>
            <a:endParaRPr sz="2200">
              <a:solidFill>
                <a:schemeClr val="dk1"/>
              </a:solidFill>
              <a:latin typeface="Calibri" panose="020F0502020204030204"/>
              <a:ea typeface="Calibri" panose="020F0502020204030204"/>
              <a:cs typeface="Calibri" panose="020F0502020204030204"/>
              <a:sym typeface="Calibri" panose="020F0502020204030204"/>
            </a:endParaRPr>
          </a:p>
          <a:p>
            <a:pPr marL="539750" lvl="0" indent="-457200" algn="l" rtl="0">
              <a:lnSpc>
                <a:spcPct val="110000"/>
              </a:lnSpc>
              <a:spcBef>
                <a:spcPts val="0"/>
              </a:spcBef>
              <a:spcAft>
                <a:spcPts val="0"/>
              </a:spcAft>
              <a:buClr>
                <a:schemeClr val="dk1"/>
              </a:buClr>
              <a:buSzPts val="2300"/>
              <a:buFont typeface="+mj-lt"/>
              <a:buAutoNum type="arabicPeriod"/>
            </a:pPr>
            <a:r>
              <a:rPr lang="en-IN" sz="2200">
                <a:solidFill>
                  <a:schemeClr val="dk1"/>
                </a:solidFill>
                <a:latin typeface="Calibri" panose="020F0502020204030204"/>
                <a:ea typeface="Calibri" panose="020F0502020204030204"/>
                <a:cs typeface="Calibri" panose="020F0502020204030204"/>
                <a:sym typeface="Calibri" panose="020F0502020204030204"/>
              </a:rPr>
              <a:t>Current steering DACs generate an output current rather than a voltage. This output current is typically provided by an array of current sources controlled by the digital input code. Since current sources ideally have infinite output impedance, the output impedance of the DAC is primarily determined by the matching of these current sources.</a:t>
            </a:r>
            <a:endParaRPr lang="en-IN" sz="2200">
              <a:solidFill>
                <a:schemeClr val="dk1"/>
              </a:solidFill>
              <a:latin typeface="Calibri" panose="020F0502020204030204"/>
              <a:ea typeface="Calibri" panose="020F0502020204030204"/>
              <a:cs typeface="Calibri" panose="020F0502020204030204"/>
              <a:sym typeface="Calibri" panose="020F0502020204030204"/>
            </a:endParaRPr>
          </a:p>
          <a:p>
            <a:pPr marL="539750" lvl="0" indent="-457200" algn="l" rtl="0">
              <a:lnSpc>
                <a:spcPct val="110000"/>
              </a:lnSpc>
              <a:spcBef>
                <a:spcPts val="0"/>
              </a:spcBef>
              <a:spcAft>
                <a:spcPts val="0"/>
              </a:spcAft>
              <a:buClr>
                <a:schemeClr val="dk1"/>
              </a:buClr>
              <a:buSzPts val="2300"/>
              <a:buFont typeface="+mj-lt"/>
              <a:buAutoNum type="arabicPeriod"/>
            </a:pPr>
            <a:r>
              <a:rPr lang="en-IN" sz="2200">
                <a:solidFill>
                  <a:schemeClr val="dk1"/>
                </a:solidFill>
                <a:latin typeface="Calibri" panose="020F0502020204030204"/>
                <a:ea typeface="Calibri" panose="020F0502020204030204"/>
                <a:cs typeface="Calibri" panose="020F0502020204030204"/>
                <a:sym typeface="Calibri" panose="020F0502020204030204"/>
              </a:rPr>
              <a:t>The Current steering DACs are the more commonly used architecture because of their small size and simplicity, high resolution and high speed.</a:t>
            </a:r>
            <a:endParaRPr sz="2200">
              <a:solidFill>
                <a:schemeClr val="dk1"/>
              </a:solidFill>
              <a:latin typeface="Calibri" panose="020F0502020204030204"/>
              <a:ea typeface="Calibri" panose="020F0502020204030204"/>
              <a:cs typeface="Calibri" panose="020F0502020204030204"/>
              <a:sym typeface="Calibri" panose="020F0502020204030204"/>
            </a:endParaRPr>
          </a:p>
          <a:p>
            <a:pPr marL="539750" lvl="0" indent="-457200" algn="l" rtl="0">
              <a:lnSpc>
                <a:spcPct val="110000"/>
              </a:lnSpc>
              <a:spcBef>
                <a:spcPts val="0"/>
              </a:spcBef>
              <a:spcAft>
                <a:spcPts val="0"/>
              </a:spcAft>
              <a:buClr>
                <a:schemeClr val="dk1"/>
              </a:buClr>
              <a:buSzPts val="2300"/>
              <a:buFont typeface="+mj-lt"/>
              <a:buAutoNum type="arabicPeriod"/>
            </a:pPr>
            <a:r>
              <a:rPr lang="en-IN" sz="2200">
                <a:solidFill>
                  <a:schemeClr val="dk1"/>
                </a:solidFill>
                <a:latin typeface="Calibri" panose="020F0502020204030204"/>
                <a:ea typeface="Calibri" panose="020F0502020204030204"/>
                <a:cs typeface="Calibri" panose="020F0502020204030204"/>
                <a:sym typeface="Calibri" panose="020F0502020204030204"/>
              </a:rPr>
              <a:t>In the 4-bit DAC, four binary weighted current sources are used, those are represented as: Io, 2Io, 4Io and 8Io. The main advantage of this architecture is number of current cells required will be same as no. of bits. Hence, this architecture is most suitable for higher resolution implementations. </a:t>
            </a:r>
            <a:endParaRPr sz="2200">
              <a:solidFill>
                <a:schemeClr val="dk1"/>
              </a:solidFill>
              <a:latin typeface="Calibri" panose="020F0502020204030204"/>
              <a:ea typeface="Calibri" panose="020F0502020204030204"/>
              <a:cs typeface="Calibri" panose="020F0502020204030204"/>
              <a:sym typeface="Calibri" panose="020F0502020204030204"/>
            </a:endParaRPr>
          </a:p>
          <a:p>
            <a:pPr marL="539750" lvl="0" indent="-457200" algn="l" rtl="0">
              <a:lnSpc>
                <a:spcPct val="110000"/>
              </a:lnSpc>
              <a:spcBef>
                <a:spcPts val="0"/>
              </a:spcBef>
              <a:spcAft>
                <a:spcPts val="0"/>
              </a:spcAft>
              <a:buClr>
                <a:schemeClr val="dk1"/>
              </a:buClr>
              <a:buSzPts val="2300"/>
              <a:buFont typeface="+mj-lt"/>
              <a:buAutoNum type="arabicPeriod"/>
            </a:pPr>
            <a:r>
              <a:rPr lang="en-IN" sz="2200">
                <a:solidFill>
                  <a:schemeClr val="dk1"/>
                </a:solidFill>
                <a:latin typeface="Calibri" panose="020F0502020204030204"/>
                <a:ea typeface="Calibri" panose="020F0502020204030204"/>
                <a:cs typeface="Calibri" panose="020F0502020204030204"/>
                <a:sym typeface="Calibri" panose="020F0502020204030204"/>
              </a:rPr>
              <a:t>The disadvantage with this architecture: it produces number of glitches (unwanted signal) on the contrary the unary architecture offers higher accuracy with greater linearity at the cost of chip area and power overhead </a:t>
            </a:r>
            <a:endParaRPr sz="2200">
              <a:solidFill>
                <a:schemeClr val="dk1"/>
              </a:solidFill>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Font typeface="Wingdings" panose="05000000000000000000" charset="0"/>
              <a:buNone/>
            </a:pPr>
            <a:endParaRPr sz="2200">
              <a:solidFill>
                <a:schemeClr val="dk1"/>
              </a:solidFill>
              <a:latin typeface="Calibri" panose="020F0502020204030204"/>
              <a:ea typeface="Calibri" panose="020F0502020204030204"/>
              <a:cs typeface="Calibri" panose="020F0502020204030204"/>
              <a:sym typeface="Calibri" panose="020F0502020204030204"/>
            </a:endParaRPr>
          </a:p>
        </p:txBody>
      </p:sp>
      <p:cxnSp>
        <p:nvCxnSpPr>
          <p:cNvPr id="238" name="Google Shape;238;p13"/>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239" name="Google Shape;239;p13"/>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0" name="Google Shape;240;p13"/>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41" name="Google Shape;241;p13"/>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242" name="Google Shape;242;p13"/>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243" name="Google Shape;243;p13"/>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11" name="Shape 211"/>
        <p:cNvGrpSpPr/>
        <p:nvPr/>
      </p:nvGrpSpPr>
      <p:grpSpPr>
        <a:xfrm>
          <a:off x="0" y="0"/>
          <a:ext cx="0" cy="0"/>
          <a:chOff x="0" y="0"/>
          <a:chExt cx="0" cy="0"/>
        </a:xfrm>
      </p:grpSpPr>
      <p:cxnSp>
        <p:nvCxnSpPr>
          <p:cNvPr id="214" name="Google Shape;214;p11"/>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215" name="Google Shape;215;p11"/>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6" name="Google Shape;216;p11"/>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17" name="Google Shape;217;p11"/>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218" name="Google Shape;218;p11"/>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219" name="Google Shape;219;p11"/>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406400" y="836930"/>
            <a:ext cx="6096000" cy="521970"/>
          </a:xfrm>
          <a:prstGeom prst="rect">
            <a:avLst/>
          </a:prstGeom>
          <a:noFill/>
        </p:spPr>
        <p:txBody>
          <a:bodyPr wrap="square" rtlCol="0" anchor="t">
            <a:spAutoFit/>
          </a:bodyPr>
          <a:p>
            <a:pPr marL="0" marR="0" lvl="0" indent="0" algn="l" rtl="0">
              <a:spcBef>
                <a:spcPts val="0"/>
              </a:spcBef>
              <a:spcAft>
                <a:spcPts val="0"/>
              </a:spcAft>
              <a:buNone/>
            </a:pPr>
            <a:r>
              <a:rPr lang="en-IN" sz="2800">
                <a:solidFill>
                  <a:schemeClr val="dk1"/>
                </a:solidFill>
                <a:latin typeface="Calibri" panose="020F0502020204030204"/>
                <a:ea typeface="Calibri" panose="020F0502020204030204"/>
                <a:cs typeface="Calibri" panose="020F0502020204030204"/>
                <a:sym typeface="Calibri" panose="020F0502020204030204"/>
              </a:rPr>
              <a:t>Specifications :</a:t>
            </a:r>
            <a:endParaRPr lang="en-IN" sz="2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3" name="Picture Placeholder 2"/>
          <p:cNvPicPr>
            <a:picLocks noChangeAspect="1"/>
          </p:cNvPicPr>
          <p:nvPr>
            <p:ph type="pic" idx="2"/>
          </p:nvPr>
        </p:nvPicPr>
        <p:blipFill>
          <a:blip r:embed="rId2"/>
          <a:stretch>
            <a:fillRect/>
          </a:stretch>
        </p:blipFill>
        <p:spPr>
          <a:xfrm>
            <a:off x="406400" y="1700530"/>
            <a:ext cx="11576050" cy="33000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49" name="Shape 149"/>
        <p:cNvGrpSpPr/>
        <p:nvPr/>
      </p:nvGrpSpPr>
      <p:grpSpPr>
        <a:xfrm>
          <a:off x="0" y="0"/>
          <a:ext cx="0" cy="0"/>
          <a:chOff x="0" y="0"/>
          <a:chExt cx="0" cy="0"/>
        </a:xfrm>
      </p:grpSpPr>
      <p:cxnSp>
        <p:nvCxnSpPr>
          <p:cNvPr id="153" name="Google Shape;153;p6"/>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154" name="Google Shape;154;p6"/>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5" name="Google Shape;155;p6"/>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56" name="Google Shape;156;p6"/>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157" name="Google Shape;157;p6"/>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158" name="Google Shape;158;p6"/>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 Box 2"/>
          <p:cNvSpPr txBox="1"/>
          <p:nvPr/>
        </p:nvSpPr>
        <p:spPr>
          <a:xfrm>
            <a:off x="406400" y="1625600"/>
            <a:ext cx="11645265" cy="953135"/>
          </a:xfrm>
          <a:prstGeom prst="rect">
            <a:avLst/>
          </a:prstGeom>
          <a:noFill/>
        </p:spPr>
        <p:txBody>
          <a:bodyPr wrap="square" rtlCol="0" anchor="t">
            <a:spAutoFit/>
          </a:bodyPr>
          <a:p>
            <a:r>
              <a:rPr lang="en-IN" altLang="en-US" sz="2800">
                <a:latin typeface="Calibri" panose="020F0502020204030204" charset="0"/>
                <a:cs typeface="Calibri" panose="020F0502020204030204" charset="0"/>
              </a:rPr>
              <a:t>[1]. </a:t>
            </a:r>
            <a:r>
              <a:rPr lang="en-US" sz="2800">
                <a:latin typeface="Calibri" panose="020F0502020204030204" charset="0"/>
                <a:cs typeface="Calibri" panose="020F0502020204030204" charset="0"/>
              </a:rPr>
              <a:t>An 8 Bit Binary Weighted CMOS Current</a:t>
            </a:r>
            <a:r>
              <a:rPr lang="en-IN" altLang="en-US" sz="2800">
                <a:latin typeface="Calibri" panose="020F0502020204030204" charset="0"/>
                <a:cs typeface="Calibri" panose="020F0502020204030204" charset="0"/>
              </a:rPr>
              <a:t> </a:t>
            </a:r>
            <a:r>
              <a:rPr lang="en-US" sz="2800">
                <a:latin typeface="Calibri" panose="020F0502020204030204" charset="0"/>
                <a:cs typeface="Calibri" panose="020F0502020204030204" charset="0"/>
              </a:rPr>
              <a:t>Steering DAC Using UMC 180nm Technology</a:t>
            </a:r>
            <a:endParaRPr lang="en-US" sz="2800">
              <a:latin typeface="Calibri" panose="020F0502020204030204" charset="0"/>
              <a:cs typeface="Calibri" panose="020F0502020204030204" charset="0"/>
            </a:endParaRPr>
          </a:p>
        </p:txBody>
      </p:sp>
      <p:sp>
        <p:nvSpPr>
          <p:cNvPr id="2" name="Text Box 1"/>
          <p:cNvSpPr txBox="1"/>
          <p:nvPr/>
        </p:nvSpPr>
        <p:spPr>
          <a:xfrm>
            <a:off x="479425" y="2696845"/>
            <a:ext cx="11481435" cy="3338195"/>
          </a:xfrm>
          <a:prstGeom prst="rect">
            <a:avLst/>
          </a:prstGeom>
          <a:noFill/>
        </p:spPr>
        <p:txBody>
          <a:bodyPr wrap="square" rtlCol="0" anchor="t">
            <a:spAutoFit/>
          </a:bodyPr>
          <a:p>
            <a:pPr marL="342900" indent="-342900" algn="just">
              <a:lnSpc>
                <a:spcPct val="120000"/>
              </a:lnSpc>
              <a:buFont typeface="Arial" panose="020B0604020202020204" pitchFamily="34" charset="0"/>
              <a:buChar char="•"/>
            </a:pPr>
            <a:r>
              <a:rPr lang="en-IN" altLang="en-US" sz="2200">
                <a:latin typeface="Calibri" panose="020F0502020204030204" charset="0"/>
                <a:cs typeface="Calibri" panose="020F0502020204030204" charset="0"/>
              </a:rPr>
              <a:t>A</a:t>
            </a:r>
            <a:r>
              <a:rPr lang="en-US" sz="2200">
                <a:latin typeface="Calibri" panose="020F0502020204030204" charset="0"/>
                <a:cs typeface="Calibri" panose="020F0502020204030204" charset="0"/>
              </a:rPr>
              <a:t>n 8</a:t>
            </a:r>
            <a:r>
              <a:rPr lang="en-IN" altLang="en-US" sz="2200">
                <a:latin typeface="Calibri" panose="020F0502020204030204" charset="0"/>
                <a:cs typeface="Calibri" panose="020F0502020204030204" charset="0"/>
              </a:rPr>
              <a:t> </a:t>
            </a:r>
            <a:r>
              <a:rPr lang="en-US" sz="2200">
                <a:latin typeface="Calibri" panose="020F0502020204030204" charset="0"/>
                <a:cs typeface="Calibri" panose="020F0502020204030204" charset="0"/>
              </a:rPr>
              <a:t>bit digital to analog converter, which works on the</a:t>
            </a:r>
            <a:r>
              <a:rPr lang="en-IN" altLang="en-US" sz="2200">
                <a:latin typeface="Calibri" panose="020F0502020204030204" charset="0"/>
                <a:cs typeface="Calibri" panose="020F0502020204030204" charset="0"/>
              </a:rPr>
              <a:t> </a:t>
            </a:r>
            <a:r>
              <a:rPr lang="en-US" sz="2200">
                <a:latin typeface="Calibri" panose="020F0502020204030204" charset="0"/>
                <a:cs typeface="Calibri" panose="020F0502020204030204" charset="0"/>
              </a:rPr>
              <a:t>basis of weighted current sources. </a:t>
            </a:r>
            <a:endParaRPr lang="en-US" sz="2200">
              <a:latin typeface="Calibri" panose="020F0502020204030204" charset="0"/>
              <a:cs typeface="Calibri" panose="020F0502020204030204" charset="0"/>
            </a:endParaRPr>
          </a:p>
          <a:p>
            <a:pPr marL="342900" indent="-342900" algn="just">
              <a:lnSpc>
                <a:spcPct val="120000"/>
              </a:lnSpc>
              <a:buFont typeface="Arial" panose="020B0604020202020204" pitchFamily="34" charset="0"/>
              <a:buChar char="•"/>
            </a:pPr>
            <a:r>
              <a:rPr lang="en-US" sz="2200">
                <a:latin typeface="Calibri" panose="020F0502020204030204" charset="0"/>
                <a:cs typeface="Calibri" panose="020F0502020204030204" charset="0"/>
              </a:rPr>
              <a:t>A current</a:t>
            </a:r>
            <a:r>
              <a:rPr lang="en-IN" altLang="en-US" sz="2200">
                <a:latin typeface="Calibri" panose="020F0502020204030204" charset="0"/>
                <a:cs typeface="Calibri" panose="020F0502020204030204" charset="0"/>
              </a:rPr>
              <a:t> </a:t>
            </a:r>
            <a:r>
              <a:rPr lang="en-US" sz="2200">
                <a:latin typeface="Calibri" panose="020F0502020204030204" charset="0"/>
                <a:cs typeface="Calibri" panose="020F0502020204030204" charset="0"/>
              </a:rPr>
              <a:t>reference with 3.2µA reference current is designed for</a:t>
            </a:r>
            <a:r>
              <a:rPr lang="en-IN" altLang="en-US" sz="2200">
                <a:latin typeface="Calibri" panose="020F0502020204030204" charset="0"/>
                <a:cs typeface="Calibri" panose="020F0502020204030204" charset="0"/>
              </a:rPr>
              <a:t> </a:t>
            </a:r>
            <a:r>
              <a:rPr lang="en-US" sz="2200">
                <a:latin typeface="Calibri" panose="020F0502020204030204" charset="0"/>
                <a:cs typeface="Calibri" panose="020F0502020204030204" charset="0"/>
              </a:rPr>
              <a:t>getting binary weighted current sources and to bias the</a:t>
            </a:r>
            <a:r>
              <a:rPr lang="en-IN" altLang="en-US" sz="2200">
                <a:latin typeface="Calibri" panose="020F0502020204030204" charset="0"/>
                <a:cs typeface="Calibri" panose="020F0502020204030204" charset="0"/>
              </a:rPr>
              <a:t> </a:t>
            </a:r>
            <a:r>
              <a:rPr lang="en-US" sz="2200">
                <a:latin typeface="Calibri" panose="020F0502020204030204" charset="0"/>
                <a:cs typeface="Calibri" panose="020F0502020204030204" charset="0"/>
              </a:rPr>
              <a:t>buffer. </a:t>
            </a:r>
            <a:endParaRPr lang="en-US" sz="2200">
              <a:latin typeface="Calibri" panose="020F0502020204030204" charset="0"/>
              <a:cs typeface="Calibri" panose="020F0502020204030204" charset="0"/>
            </a:endParaRPr>
          </a:p>
          <a:p>
            <a:pPr marL="342900" indent="-342900" algn="just">
              <a:lnSpc>
                <a:spcPct val="120000"/>
              </a:lnSpc>
              <a:buFont typeface="Arial" panose="020B0604020202020204" pitchFamily="34" charset="0"/>
              <a:buChar char="•"/>
            </a:pPr>
            <a:r>
              <a:rPr lang="en-US" sz="2200">
                <a:latin typeface="Calibri" panose="020F0502020204030204" charset="0"/>
                <a:cs typeface="Calibri" panose="020F0502020204030204" charset="0"/>
              </a:rPr>
              <a:t>The currents corresponding to high bits of digitalinput are added using a resistor and the hence obtainedvoltage is buffered at the output to make the output loadindependent.</a:t>
            </a:r>
            <a:endParaRPr lang="en-US" sz="2200">
              <a:latin typeface="Calibri" panose="020F0502020204030204" charset="0"/>
              <a:cs typeface="Calibri" panose="020F0502020204030204" charset="0"/>
            </a:endParaRPr>
          </a:p>
          <a:p>
            <a:pPr marL="342900" indent="-342900" algn="just">
              <a:lnSpc>
                <a:spcPct val="120000"/>
              </a:lnSpc>
              <a:buFont typeface="Arial" panose="020B0604020202020204" pitchFamily="34" charset="0"/>
              <a:buChar char="•"/>
            </a:pPr>
            <a:r>
              <a:rPr lang="en-US" sz="2200">
                <a:latin typeface="Calibri" panose="020F0502020204030204" charset="0"/>
                <a:cs typeface="Calibri" panose="020F0502020204030204" charset="0"/>
              </a:rPr>
              <a:t>The measured integral non-linearity lies between</a:t>
            </a:r>
            <a:r>
              <a:rPr lang="en-IN" altLang="en-US" sz="2200">
                <a:latin typeface="Calibri" panose="020F0502020204030204" charset="0"/>
                <a:cs typeface="Calibri" panose="020F0502020204030204" charset="0"/>
              </a:rPr>
              <a:t> </a:t>
            </a:r>
            <a:r>
              <a:rPr lang="en-US" sz="2200">
                <a:latin typeface="Calibri" panose="020F0502020204030204" charset="0"/>
                <a:cs typeface="Calibri" panose="020F0502020204030204" charset="0"/>
              </a:rPr>
              <a:t>0.6LSB and -0.6LSB with respect to best fit</a:t>
            </a:r>
            <a:r>
              <a:rPr lang="en-IN" altLang="en-US" sz="2200">
                <a:latin typeface="Calibri" panose="020F0502020204030204" charset="0"/>
                <a:cs typeface="Calibri" panose="020F0502020204030204" charset="0"/>
              </a:rPr>
              <a:t> </a:t>
            </a:r>
            <a:r>
              <a:rPr lang="en-US" sz="2200">
                <a:latin typeface="Calibri" panose="020F0502020204030204" charset="0"/>
                <a:cs typeface="Calibri" panose="020F0502020204030204" charset="0"/>
              </a:rPr>
              <a:t>transfer</a:t>
            </a:r>
            <a:r>
              <a:rPr lang="en-IN" altLang="en-US" sz="2200">
                <a:latin typeface="Calibri" panose="020F0502020204030204" charset="0"/>
                <a:cs typeface="Calibri" panose="020F0502020204030204" charset="0"/>
              </a:rPr>
              <a:t> </a:t>
            </a:r>
            <a:r>
              <a:rPr lang="en-US" sz="2200">
                <a:latin typeface="Calibri" panose="020F0502020204030204" charset="0"/>
                <a:cs typeface="Calibri" panose="020F0502020204030204" charset="0"/>
              </a:rPr>
              <a:t>curve. and the measured differential non-linearity is</a:t>
            </a:r>
            <a:r>
              <a:rPr lang="en-IN" altLang="en-US" sz="2200">
                <a:latin typeface="Calibri" panose="020F0502020204030204" charset="0"/>
                <a:cs typeface="Calibri" panose="020F0502020204030204" charset="0"/>
              </a:rPr>
              <a:t> </a:t>
            </a:r>
            <a:r>
              <a:rPr lang="en-US" sz="2200">
                <a:latin typeface="Calibri" panose="020F0502020204030204" charset="0"/>
                <a:cs typeface="Calibri" panose="020F0502020204030204" charset="0"/>
              </a:rPr>
              <a:t>better than 0.8LSB.</a:t>
            </a:r>
            <a:endParaRPr lang="en-US" sz="2200">
              <a:latin typeface="Calibri" panose="020F0502020204030204" charset="0"/>
              <a:cs typeface="Calibri" panose="020F0502020204030204" charset="0"/>
            </a:endParaRPr>
          </a:p>
          <a:p>
            <a:pPr marL="342900" indent="-342900" algn="just">
              <a:lnSpc>
                <a:spcPct val="120000"/>
              </a:lnSpc>
              <a:buFont typeface="Arial" panose="020B0604020202020204" pitchFamily="34" charset="0"/>
              <a:buChar char="•"/>
            </a:pPr>
            <a:r>
              <a:rPr lang="en-US" sz="2200">
                <a:latin typeface="Calibri" panose="020F0502020204030204" charset="0"/>
                <a:cs typeface="Calibri" panose="020F0502020204030204" charset="0"/>
              </a:rPr>
              <a:t>The DAC operates from 1.8V power supply</a:t>
            </a:r>
            <a:r>
              <a:rPr lang="en-IN" altLang="en-US" sz="2200">
                <a:latin typeface="Calibri" panose="020F0502020204030204" charset="0"/>
                <a:cs typeface="Calibri" panose="020F0502020204030204" charset="0"/>
              </a:rPr>
              <a:t> </a:t>
            </a:r>
            <a:r>
              <a:rPr lang="en-US" sz="2200">
                <a:latin typeface="Calibri" panose="020F0502020204030204" charset="0"/>
                <a:cs typeface="Calibri" panose="020F0502020204030204" charset="0"/>
              </a:rPr>
              <a:t>and consumes 69.75µW power</a:t>
            </a:r>
            <a:endParaRPr lang="en-US" sz="2200">
              <a:latin typeface="Calibri" panose="020F0502020204030204" charset="0"/>
              <a:cs typeface="Calibri" panose="020F0502020204030204" charset="0"/>
            </a:endParaRPr>
          </a:p>
        </p:txBody>
      </p:sp>
      <p:sp>
        <p:nvSpPr>
          <p:cNvPr id="163" name="Google Shape;163;p7"/>
          <p:cNvSpPr txBox="1"/>
          <p:nvPr>
            <p:ph type="title"/>
          </p:nvPr>
        </p:nvSpPr>
        <p:spPr>
          <a:xfrm>
            <a:off x="407035" y="781050"/>
            <a:ext cx="11054080" cy="580390"/>
          </a:xfrm>
          <a:prstGeom prst="rect">
            <a:avLst/>
          </a:prstGeom>
          <a:noFill/>
          <a:ln>
            <a:noFill/>
          </a:ln>
        </p:spPr>
        <p:txBody>
          <a:bodyPr spcFirstLastPara="1" wrap="square" lIns="91425" tIns="45700" rIns="91425" bIns="45700" anchor="ctr" anchorCtr="0">
            <a:normAutofit/>
          </a:bodyPr>
          <a:p>
            <a:pPr marL="0" lvl="0" indent="0" algn="l" rtl="0">
              <a:lnSpc>
                <a:spcPct val="90000"/>
              </a:lnSpc>
              <a:spcBef>
                <a:spcPts val="0"/>
              </a:spcBef>
              <a:spcAft>
                <a:spcPts val="0"/>
              </a:spcAft>
              <a:buClr>
                <a:schemeClr val="dk1"/>
              </a:buClr>
              <a:buSzPts val="2800"/>
              <a:buFont typeface="Calibri" panose="020F0502020204030204"/>
              <a:buNone/>
            </a:pPr>
            <a:r>
              <a:rPr lang="en-IN" sz="3110">
                <a:latin typeface="+mj-lt"/>
                <a:cs typeface="+mj-lt"/>
              </a:rPr>
              <a:t>Literature survey :</a:t>
            </a:r>
            <a:r>
              <a:rPr lang="en-IN" sz="3110"/>
              <a:t>  </a:t>
            </a:r>
            <a:endParaRPr lang="en-IN" sz="311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49" name="Shape 149"/>
        <p:cNvGrpSpPr/>
        <p:nvPr/>
      </p:nvGrpSpPr>
      <p:grpSpPr>
        <a:xfrm>
          <a:off x="0" y="0"/>
          <a:ext cx="0" cy="0"/>
          <a:chOff x="0" y="0"/>
          <a:chExt cx="0" cy="0"/>
        </a:xfrm>
      </p:grpSpPr>
      <p:cxnSp>
        <p:nvCxnSpPr>
          <p:cNvPr id="153" name="Google Shape;153;p6"/>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154" name="Google Shape;154;p6"/>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5" name="Google Shape;155;p6"/>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56" name="Google Shape;156;p6"/>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157" name="Google Shape;157;p6"/>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158" name="Google Shape;158;p6"/>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 Box 2"/>
          <p:cNvSpPr txBox="1"/>
          <p:nvPr/>
        </p:nvSpPr>
        <p:spPr>
          <a:xfrm>
            <a:off x="406400" y="764540"/>
            <a:ext cx="11761470" cy="521970"/>
          </a:xfrm>
          <a:prstGeom prst="rect">
            <a:avLst/>
          </a:prstGeom>
          <a:noFill/>
        </p:spPr>
        <p:txBody>
          <a:bodyPr wrap="square" rtlCol="0" anchor="t">
            <a:spAutoFit/>
          </a:bodyPr>
          <a:p>
            <a:r>
              <a:rPr lang="en-IN" altLang="en-US" sz="2800">
                <a:latin typeface="Calibri" panose="020F0502020204030204" charset="0"/>
                <a:cs typeface="Calibri" panose="020F0502020204030204" charset="0"/>
              </a:rPr>
              <a:t>[2]. </a:t>
            </a:r>
            <a:r>
              <a:rPr lang="en-US" sz="2800">
                <a:latin typeface="Calibri" panose="020F0502020204030204" charset="0"/>
                <a:cs typeface="Calibri" panose="020F0502020204030204" charset="0"/>
              </a:rPr>
              <a:t>Design and implementation of 4-bit binary weighted current steering DAC</a:t>
            </a:r>
            <a:endParaRPr lang="en-US" sz="2800">
              <a:latin typeface="Calibri" panose="020F0502020204030204" charset="0"/>
              <a:cs typeface="Calibri" panose="020F0502020204030204" charset="0"/>
            </a:endParaRPr>
          </a:p>
        </p:txBody>
      </p:sp>
      <p:sp>
        <p:nvSpPr>
          <p:cNvPr id="2" name="Text Box 1"/>
          <p:cNvSpPr txBox="1"/>
          <p:nvPr/>
        </p:nvSpPr>
        <p:spPr>
          <a:xfrm>
            <a:off x="406400" y="1511300"/>
            <a:ext cx="11379200" cy="3743960"/>
          </a:xfrm>
          <a:prstGeom prst="rect">
            <a:avLst/>
          </a:prstGeom>
          <a:noFill/>
        </p:spPr>
        <p:txBody>
          <a:bodyPr wrap="square" rtlCol="0" anchor="t">
            <a:spAutoFit/>
          </a:bodyPr>
          <a:p>
            <a:pPr marL="342900" indent="-342900">
              <a:lnSpc>
                <a:spcPct val="120000"/>
              </a:lnSpc>
              <a:buFont typeface="Arial" panose="020B0604020202020204" pitchFamily="34" charset="0"/>
              <a:buChar char="•"/>
            </a:pPr>
            <a:r>
              <a:rPr lang="en-US" sz="2200">
                <a:latin typeface="Calibri" panose="020F0502020204030204" charset="0"/>
                <a:cs typeface="Calibri" panose="020F0502020204030204" charset="0"/>
              </a:rPr>
              <a:t>A compact current-mode Digital-to-Analog converter (DAC) suitable for biomedical application is repesented in this paper.</a:t>
            </a:r>
            <a:endParaRPr lang="en-US" sz="2200">
              <a:latin typeface="Calibri" panose="020F0502020204030204" charset="0"/>
              <a:cs typeface="Calibri" panose="020F0502020204030204" charset="0"/>
            </a:endParaRPr>
          </a:p>
          <a:p>
            <a:pPr marL="342900" indent="-342900">
              <a:lnSpc>
                <a:spcPct val="120000"/>
              </a:lnSpc>
              <a:buFont typeface="Arial" panose="020B0604020202020204" pitchFamily="34" charset="0"/>
              <a:buChar char="•"/>
            </a:pPr>
            <a:r>
              <a:rPr lang="en-US" sz="2200">
                <a:latin typeface="Calibri" panose="020F0502020204030204" charset="0"/>
                <a:cs typeface="Calibri" panose="020F0502020204030204" charset="0"/>
              </a:rPr>
              <a:t>In this implementation, authors have focused on calculaton of Non linearity error say INL and DNL for 4-bit DAC having various type of switches: </a:t>
            </a:r>
            <a:endParaRPr lang="en-US" sz="2200">
              <a:latin typeface="Calibri" panose="020F0502020204030204" charset="0"/>
              <a:cs typeface="Calibri" panose="020F0502020204030204" charset="0"/>
            </a:endParaRPr>
          </a:p>
          <a:p>
            <a:pPr marL="342900" indent="-342900">
              <a:lnSpc>
                <a:spcPct val="120000"/>
              </a:lnSpc>
              <a:buFont typeface="Arial" panose="020B0604020202020204" pitchFamily="34" charset="0"/>
              <a:buChar char="•"/>
            </a:pPr>
            <a:r>
              <a:rPr lang="en-US" sz="2200">
                <a:latin typeface="Calibri" panose="020F0502020204030204" charset="0"/>
                <a:cs typeface="Calibri" panose="020F0502020204030204" charset="0"/>
              </a:rPr>
              <a:t>NMOS, PMOS and transmission gate.</a:t>
            </a:r>
            <a:endParaRPr lang="en-US" sz="2200">
              <a:latin typeface="Calibri" panose="020F0502020204030204" charset="0"/>
              <a:cs typeface="Calibri" panose="020F0502020204030204" charset="0"/>
            </a:endParaRPr>
          </a:p>
          <a:p>
            <a:pPr marL="342900" indent="-342900">
              <a:lnSpc>
                <a:spcPct val="120000"/>
              </a:lnSpc>
              <a:buFont typeface="Arial" panose="020B0604020202020204" pitchFamily="34" charset="0"/>
              <a:buChar char="•"/>
            </a:pPr>
            <a:r>
              <a:rPr lang="en-US" sz="2200">
                <a:latin typeface="Calibri" panose="020F0502020204030204" charset="0"/>
                <a:cs typeface="Calibri" panose="020F0502020204030204" charset="0"/>
              </a:rPr>
              <a:t>The implemented DAC uses lower area and power compared to unary architecture due to absence of digital decoders.</a:t>
            </a:r>
            <a:endParaRPr lang="en-US" sz="2200">
              <a:latin typeface="Calibri" panose="020F0502020204030204" charset="0"/>
              <a:cs typeface="Calibri" panose="020F0502020204030204" charset="0"/>
            </a:endParaRPr>
          </a:p>
          <a:p>
            <a:pPr marL="342900" indent="-342900">
              <a:lnSpc>
                <a:spcPct val="120000"/>
              </a:lnSpc>
              <a:buFont typeface="Arial" panose="020B0604020202020204" pitchFamily="34" charset="0"/>
              <a:buChar char="•"/>
            </a:pPr>
            <a:r>
              <a:rPr lang="en-US" sz="2200">
                <a:latin typeface="Calibri" panose="020F0502020204030204" charset="0"/>
                <a:cs typeface="Calibri" panose="020F0502020204030204" charset="0"/>
              </a:rPr>
              <a:t>Result obtained in this works for INL and DNL for the case DAC using transmission gate is +0.34LSB and +0.38 LSB respectively with 22mW power dissipation.</a:t>
            </a:r>
            <a:endParaRPr lang="en-US" sz="2200">
              <a:latin typeface="Calibri" panose="020F0502020204030204" charset="0"/>
              <a:cs typeface="Calibri" panose="020F05020202040302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49" name="Shape 149"/>
        <p:cNvGrpSpPr/>
        <p:nvPr/>
      </p:nvGrpSpPr>
      <p:grpSpPr>
        <a:xfrm>
          <a:off x="0" y="0"/>
          <a:ext cx="0" cy="0"/>
          <a:chOff x="0" y="0"/>
          <a:chExt cx="0" cy="0"/>
        </a:xfrm>
      </p:grpSpPr>
      <p:cxnSp>
        <p:nvCxnSpPr>
          <p:cNvPr id="153" name="Google Shape;153;p6"/>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154" name="Google Shape;154;p6"/>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5" name="Google Shape;155;p6"/>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56" name="Google Shape;156;p6"/>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157" name="Google Shape;157;p6"/>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158" name="Google Shape;158;p6"/>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 Box 2"/>
          <p:cNvSpPr txBox="1"/>
          <p:nvPr/>
        </p:nvSpPr>
        <p:spPr>
          <a:xfrm>
            <a:off x="407035" y="836930"/>
            <a:ext cx="11377930" cy="521970"/>
          </a:xfrm>
          <a:prstGeom prst="rect">
            <a:avLst/>
          </a:prstGeom>
          <a:noFill/>
        </p:spPr>
        <p:txBody>
          <a:bodyPr wrap="square" rtlCol="0" anchor="t">
            <a:spAutoFit/>
          </a:bodyPr>
          <a:p>
            <a:r>
              <a:rPr lang="en-IN" altLang="en-US" sz="2800">
                <a:latin typeface="Calibri" panose="020F0502020204030204" charset="0"/>
                <a:cs typeface="Calibri" panose="020F0502020204030204" charset="0"/>
              </a:rPr>
              <a:t>[3]. </a:t>
            </a:r>
            <a:r>
              <a:rPr lang="en-US" sz="2800">
                <a:latin typeface="Calibri" panose="020F0502020204030204" charset="0"/>
                <a:cs typeface="Calibri" panose="020F0502020204030204" charset="0"/>
              </a:rPr>
              <a:t>A Review on Current-Steering DAC Design</a:t>
            </a:r>
            <a:endParaRPr lang="en-US" sz="2800">
              <a:latin typeface="Calibri" panose="020F0502020204030204" charset="0"/>
              <a:cs typeface="Calibri" panose="020F0502020204030204" charset="0"/>
            </a:endParaRPr>
          </a:p>
        </p:txBody>
      </p:sp>
      <p:sp>
        <p:nvSpPr>
          <p:cNvPr id="2" name="Text Box 1"/>
          <p:cNvSpPr txBox="1"/>
          <p:nvPr/>
        </p:nvSpPr>
        <p:spPr>
          <a:xfrm>
            <a:off x="407035" y="1628775"/>
            <a:ext cx="11379200" cy="3338195"/>
          </a:xfrm>
          <a:prstGeom prst="rect">
            <a:avLst/>
          </a:prstGeom>
          <a:noFill/>
        </p:spPr>
        <p:txBody>
          <a:bodyPr wrap="square" rtlCol="0" anchor="t">
            <a:spAutoFit/>
          </a:bodyPr>
          <a:p>
            <a:pPr marL="342900" indent="-342900">
              <a:lnSpc>
                <a:spcPct val="120000"/>
              </a:lnSpc>
              <a:buFont typeface="Arial" panose="020B0604020202020204" pitchFamily="34" charset="0"/>
              <a:buChar char="•"/>
            </a:pPr>
            <a:r>
              <a:rPr lang="en-US" sz="2200">
                <a:latin typeface="Calibri" panose="020F0502020204030204" charset="0"/>
                <a:cs typeface="Calibri" panose="020F0502020204030204" charset="0"/>
              </a:rPr>
              <a:t>This article discusses the design considerations of</a:t>
            </a:r>
            <a:r>
              <a:rPr lang="en-IN" altLang="en-US" sz="2200">
                <a:latin typeface="Calibri" panose="020F0502020204030204" charset="0"/>
                <a:cs typeface="Calibri" panose="020F0502020204030204" charset="0"/>
              </a:rPr>
              <a:t> </a:t>
            </a:r>
            <a:r>
              <a:rPr lang="en-US" sz="2200">
                <a:latin typeface="Calibri" panose="020F0502020204030204" charset="0"/>
                <a:cs typeface="Calibri" panose="020F0502020204030204" charset="0"/>
              </a:rPr>
              <a:t>a current-steering digital-to-analogue converter (CSDAC) and</a:t>
            </a:r>
            <a:r>
              <a:rPr lang="en-IN" altLang="en-US" sz="2200">
                <a:latin typeface="Calibri" panose="020F0502020204030204" charset="0"/>
                <a:cs typeface="Calibri" panose="020F0502020204030204" charset="0"/>
              </a:rPr>
              <a:t> </a:t>
            </a:r>
            <a:r>
              <a:rPr lang="en-US" sz="2200">
                <a:latin typeface="Calibri" panose="020F0502020204030204" charset="0"/>
                <a:cs typeface="Calibri" panose="020F0502020204030204" charset="0"/>
              </a:rPr>
              <a:t>reviews some techniques that addresses non-ideal behaviors of a</a:t>
            </a:r>
            <a:endParaRPr lang="en-US" sz="2200">
              <a:latin typeface="Calibri" panose="020F0502020204030204" charset="0"/>
              <a:cs typeface="Calibri" panose="020F0502020204030204" charset="0"/>
            </a:endParaRPr>
          </a:p>
          <a:p>
            <a:pPr marL="342900" indent="-342900">
              <a:lnSpc>
                <a:spcPct val="120000"/>
              </a:lnSpc>
              <a:buFont typeface="Arial" panose="020B0604020202020204" pitchFamily="34" charset="0"/>
              <a:buChar char="•"/>
            </a:pPr>
            <a:r>
              <a:rPr lang="en-US" sz="2200">
                <a:latin typeface="Calibri" panose="020F0502020204030204" charset="0"/>
                <a:cs typeface="Calibri" panose="020F0502020204030204" charset="0"/>
              </a:rPr>
              <a:t>CSDAC. </a:t>
            </a:r>
            <a:endParaRPr lang="en-US" sz="2200">
              <a:latin typeface="Calibri" panose="020F0502020204030204" charset="0"/>
              <a:cs typeface="Calibri" panose="020F0502020204030204" charset="0"/>
            </a:endParaRPr>
          </a:p>
          <a:p>
            <a:pPr marL="342900" indent="-342900">
              <a:lnSpc>
                <a:spcPct val="120000"/>
              </a:lnSpc>
              <a:buFont typeface="Arial" panose="020B0604020202020204" pitchFamily="34" charset="0"/>
              <a:buChar char="•"/>
            </a:pPr>
            <a:r>
              <a:rPr lang="en-US" sz="2200">
                <a:latin typeface="Calibri" panose="020F0502020204030204" charset="0"/>
                <a:cs typeface="Calibri" panose="020F0502020204030204" charset="0"/>
              </a:rPr>
              <a:t>To understand the design considerations and how non</a:t>
            </a:r>
            <a:r>
              <a:rPr lang="en-IN" altLang="en-US" sz="2200">
                <a:latin typeface="Calibri" panose="020F0502020204030204" charset="0"/>
                <a:cs typeface="Calibri" panose="020F0502020204030204" charset="0"/>
              </a:rPr>
              <a:t>-</a:t>
            </a:r>
            <a:r>
              <a:rPr lang="en-US" sz="2200">
                <a:latin typeface="Calibri" panose="020F0502020204030204" charset="0"/>
                <a:cs typeface="Calibri" panose="020F0502020204030204" charset="0"/>
              </a:rPr>
              <a:t>idealities affect the performance of a</a:t>
            </a:r>
            <a:r>
              <a:rPr lang="en-IN" altLang="en-US" sz="2200">
                <a:latin typeface="Calibri" panose="020F0502020204030204" charset="0"/>
                <a:cs typeface="Calibri" panose="020F0502020204030204" charset="0"/>
              </a:rPr>
              <a:t> </a:t>
            </a:r>
            <a:r>
              <a:rPr lang="en-US" sz="2200">
                <a:latin typeface="Calibri" panose="020F0502020204030204" charset="0"/>
                <a:cs typeface="Calibri" panose="020F0502020204030204" charset="0"/>
              </a:rPr>
              <a:t>CSDAC, a 12-bit CSDAC</a:t>
            </a:r>
            <a:r>
              <a:rPr lang="en-IN" altLang="en-US" sz="2200">
                <a:latin typeface="Calibri" panose="020F0502020204030204" charset="0"/>
                <a:cs typeface="Calibri" panose="020F0502020204030204" charset="0"/>
              </a:rPr>
              <a:t> </a:t>
            </a:r>
            <a:r>
              <a:rPr lang="en-US" sz="2200">
                <a:latin typeface="Calibri" panose="020F0502020204030204" charset="0"/>
                <a:cs typeface="Calibri" panose="020F0502020204030204" charset="0"/>
              </a:rPr>
              <a:t>is designed in TSMC 40nm technology node and the simulation</a:t>
            </a:r>
            <a:endParaRPr lang="en-US" sz="2200">
              <a:latin typeface="Calibri" panose="020F0502020204030204" charset="0"/>
              <a:cs typeface="Calibri" panose="020F0502020204030204" charset="0"/>
            </a:endParaRPr>
          </a:p>
          <a:p>
            <a:pPr marL="342900" indent="-342900">
              <a:lnSpc>
                <a:spcPct val="120000"/>
              </a:lnSpc>
              <a:buFont typeface="Arial" panose="020B0604020202020204" pitchFamily="34" charset="0"/>
              <a:buChar char="•"/>
            </a:pPr>
            <a:r>
              <a:rPr lang="en-US" sz="2200">
                <a:latin typeface="Calibri" panose="020F0502020204030204" charset="0"/>
                <a:cs typeface="Calibri" panose="020F0502020204030204" charset="0"/>
              </a:rPr>
              <a:t>results are provided.</a:t>
            </a:r>
            <a:endParaRPr lang="en-US" sz="2200">
              <a:latin typeface="Calibri" panose="020F0502020204030204" charset="0"/>
              <a:cs typeface="Calibri" panose="020F0502020204030204" charset="0"/>
            </a:endParaRPr>
          </a:p>
          <a:p>
            <a:pPr marL="342900" indent="-342900">
              <a:lnSpc>
                <a:spcPct val="120000"/>
              </a:lnSpc>
              <a:buFont typeface="Arial" panose="020B0604020202020204" pitchFamily="34" charset="0"/>
              <a:buChar char="•"/>
            </a:pPr>
            <a:r>
              <a:rPr lang="en-US" sz="2200">
                <a:latin typeface="Calibri" panose="020F0502020204030204" charset="0"/>
                <a:cs typeface="Calibri" panose="020F0502020204030204" charset="0"/>
              </a:rPr>
              <a:t> Current Source Mismatch</a:t>
            </a:r>
            <a:r>
              <a:rPr lang="en-IN" altLang="en-US" sz="2200">
                <a:latin typeface="Calibri" panose="020F0502020204030204" charset="0"/>
                <a:cs typeface="Calibri" panose="020F0502020204030204" charset="0"/>
              </a:rPr>
              <a:t>, Finite Output Impedance, Code Dependency,  Clock Skew and Jitter are the challenges and techniques mentioned in this paper </a:t>
            </a:r>
            <a:endParaRPr lang="en-IN" altLang="en-US" sz="2200">
              <a:latin typeface="Calibri" panose="020F0502020204030204" charset="0"/>
              <a:cs typeface="Calibri" panose="020F0502020204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11" name="Shape 211"/>
        <p:cNvGrpSpPr/>
        <p:nvPr/>
      </p:nvGrpSpPr>
      <p:grpSpPr>
        <a:xfrm>
          <a:off x="0" y="0"/>
          <a:ext cx="0" cy="0"/>
          <a:chOff x="0" y="0"/>
          <a:chExt cx="0" cy="0"/>
        </a:xfrm>
      </p:grpSpPr>
      <p:cxnSp>
        <p:nvCxnSpPr>
          <p:cNvPr id="214" name="Google Shape;214;p11"/>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215" name="Google Shape;215;p11"/>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6" name="Google Shape;216;p11"/>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17" name="Google Shape;217;p11"/>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218" name="Google Shape;218;p11"/>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219" name="Google Shape;219;p11"/>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406400" y="549910"/>
            <a:ext cx="6096000" cy="521970"/>
          </a:xfrm>
          <a:prstGeom prst="rect">
            <a:avLst/>
          </a:prstGeom>
          <a:noFill/>
        </p:spPr>
        <p:txBody>
          <a:bodyPr wrap="square" rtlCol="0" anchor="t">
            <a:spAutoFit/>
          </a:bodyPr>
          <a:p>
            <a:pPr marL="0" marR="0" lvl="0" indent="0" algn="l" rtl="0">
              <a:spcBef>
                <a:spcPts val="0"/>
              </a:spcBef>
              <a:spcAft>
                <a:spcPts val="0"/>
              </a:spcAft>
              <a:buNone/>
            </a:pPr>
            <a:r>
              <a:rPr lang="en-IN" sz="2800">
                <a:solidFill>
                  <a:schemeClr val="dk1"/>
                </a:solidFill>
                <a:latin typeface="Calibri" panose="020F0502020204030204"/>
                <a:ea typeface="Calibri" panose="020F0502020204030204"/>
                <a:cs typeface="Calibri" panose="020F0502020204030204"/>
                <a:sym typeface="Calibri" panose="020F0502020204030204"/>
              </a:rPr>
              <a:t>Initiation of implementation :</a:t>
            </a:r>
            <a:endParaRPr lang="en-IN" sz="2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 name="Picture 5" descr="pmos_dac_schm"/>
          <p:cNvPicPr>
            <a:picLocks noChangeAspect="1"/>
          </p:cNvPicPr>
          <p:nvPr/>
        </p:nvPicPr>
        <p:blipFill>
          <a:blip r:embed="rId2"/>
          <a:stretch>
            <a:fillRect/>
          </a:stretch>
        </p:blipFill>
        <p:spPr>
          <a:xfrm>
            <a:off x="225425" y="1488440"/>
            <a:ext cx="11011535" cy="5006975"/>
          </a:xfrm>
          <a:prstGeom prst="rect">
            <a:avLst/>
          </a:prstGeom>
        </p:spPr>
      </p:pic>
      <p:sp>
        <p:nvSpPr>
          <p:cNvPr id="4" name="Text Box 3"/>
          <p:cNvSpPr txBox="1"/>
          <p:nvPr/>
        </p:nvSpPr>
        <p:spPr>
          <a:xfrm>
            <a:off x="396240" y="1023620"/>
            <a:ext cx="5230495" cy="398780"/>
          </a:xfrm>
          <a:prstGeom prst="rect">
            <a:avLst/>
          </a:prstGeom>
          <a:noFill/>
        </p:spPr>
        <p:txBody>
          <a:bodyPr wrap="square" rtlCol="0">
            <a:spAutoFit/>
          </a:bodyPr>
          <a:p>
            <a:r>
              <a:rPr lang="en-IN" altLang="en-US" sz="2000"/>
              <a:t>4 bit CS-DAC using PMOS switches :</a:t>
            </a:r>
            <a:endParaRPr lang="en-IN" alt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cxnSp>
        <p:nvCxnSpPr>
          <p:cNvPr id="100" name="Google Shape;100;p2"/>
          <p:cNvCxnSpPr/>
          <p:nvPr/>
        </p:nvCxnSpPr>
        <p:spPr>
          <a:xfrm>
            <a:off x="406400" y="544241"/>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101" name="Google Shape;101;p2"/>
          <p:cNvSpPr/>
          <p:nvPr/>
        </p:nvSpPr>
        <p:spPr>
          <a:xfrm>
            <a:off x="0" y="6519769"/>
            <a:ext cx="12192000" cy="3078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 name="Google Shape;102;p2"/>
          <p:cNvSpPr txBox="1"/>
          <p:nvPr/>
        </p:nvSpPr>
        <p:spPr>
          <a:xfrm>
            <a:off x="4318759" y="6489319"/>
            <a:ext cx="4470300" cy="368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3" name="Google Shape;103;p2"/>
          <p:cNvPicPr preferRelativeResize="0"/>
          <p:nvPr/>
        </p:nvPicPr>
        <p:blipFill rotWithShape="1">
          <a:blip r:embed="rId1"/>
          <a:srcRect l="1669" t="18482" r="2928" b="16826"/>
          <a:stretch>
            <a:fillRect/>
          </a:stretch>
        </p:blipFill>
        <p:spPr>
          <a:xfrm>
            <a:off x="7924800" y="-50"/>
            <a:ext cx="3860800" cy="473168"/>
          </a:xfrm>
          <a:prstGeom prst="rect">
            <a:avLst/>
          </a:prstGeom>
          <a:noFill/>
          <a:ln>
            <a:noFill/>
          </a:ln>
        </p:spPr>
      </p:pic>
      <p:sp>
        <p:nvSpPr>
          <p:cNvPr id="104" name="Google Shape;104;p2"/>
          <p:cNvSpPr/>
          <p:nvPr/>
        </p:nvSpPr>
        <p:spPr>
          <a:xfrm>
            <a:off x="304800" y="16407"/>
            <a:ext cx="6603900" cy="57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105" name="Google Shape;105;p2"/>
          <p:cNvSpPr txBox="1"/>
          <p:nvPr/>
        </p:nvSpPr>
        <p:spPr>
          <a:xfrm>
            <a:off x="152400" y="6521686"/>
            <a:ext cx="3123600" cy="307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479425" y="692785"/>
            <a:ext cx="6096000" cy="865505"/>
          </a:xfrm>
          <a:prstGeom prst="rect">
            <a:avLst/>
          </a:prstGeom>
          <a:noFill/>
        </p:spPr>
        <p:txBody>
          <a:bodyPr wrap="square" rtlCol="0" anchor="t">
            <a:spAutoFit/>
          </a:bodyPr>
          <a:p>
            <a:pPr marL="0" lvl="0" indent="0" algn="l" rtl="0">
              <a:lnSpc>
                <a:spcPct val="90000"/>
              </a:lnSpc>
              <a:spcBef>
                <a:spcPts val="0"/>
              </a:spcBef>
              <a:spcAft>
                <a:spcPts val="0"/>
              </a:spcAft>
              <a:buClr>
                <a:schemeClr val="dk1"/>
              </a:buClr>
              <a:buSzPts val="3200"/>
              <a:buFont typeface="Calibri" panose="020F0502020204030204"/>
              <a:buNone/>
            </a:pPr>
            <a:r>
              <a:rPr lang="en-IN" sz="2800">
                <a:latin typeface="Calibri" panose="020F0502020204030204" charset="0"/>
                <a:cs typeface="Calibri" panose="020F0502020204030204" charset="0"/>
                <a:sym typeface="+mn-ea"/>
              </a:rPr>
              <a:t>Contents</a:t>
            </a:r>
            <a:endParaRPr lang="en-IN" sz="2800">
              <a:latin typeface="Calibri" panose="020F0502020204030204" charset="0"/>
              <a:cs typeface="Calibri" panose="020F0502020204030204" charset="0"/>
              <a:sym typeface="+mn-ea"/>
            </a:endParaRPr>
          </a:p>
          <a:p>
            <a:pPr marL="0" lvl="0" indent="0" algn="l" rtl="0">
              <a:lnSpc>
                <a:spcPct val="90000"/>
              </a:lnSpc>
              <a:spcBef>
                <a:spcPts val="0"/>
              </a:spcBef>
              <a:spcAft>
                <a:spcPts val="0"/>
              </a:spcAft>
              <a:buClr>
                <a:schemeClr val="dk1"/>
              </a:buClr>
              <a:buSzPts val="3200"/>
              <a:buFont typeface="Calibri" panose="020F0502020204030204"/>
              <a:buNone/>
            </a:pPr>
            <a:endParaRPr lang="en-IN" sz="2800">
              <a:latin typeface="Calibri" panose="020F0502020204030204" charset="0"/>
              <a:cs typeface="Calibri" panose="020F0502020204030204" charset="0"/>
              <a:sym typeface="+mn-ea"/>
            </a:endParaRPr>
          </a:p>
        </p:txBody>
      </p:sp>
      <p:sp>
        <p:nvSpPr>
          <p:cNvPr id="3" name="Text Box 2"/>
          <p:cNvSpPr txBox="1"/>
          <p:nvPr/>
        </p:nvSpPr>
        <p:spPr>
          <a:xfrm>
            <a:off x="406400" y="1268730"/>
            <a:ext cx="6096000" cy="3609975"/>
          </a:xfrm>
          <a:prstGeom prst="rect">
            <a:avLst/>
          </a:prstGeom>
          <a:noFill/>
        </p:spPr>
        <p:txBody>
          <a:bodyPr wrap="square" rtlCol="0" anchor="t">
            <a:spAutoFit/>
          </a:bodyPr>
          <a:p>
            <a:pPr marL="342900" marR="0" lvl="0" indent="-342900" algn="l" rtl="0">
              <a:lnSpc>
                <a:spcPct val="130000"/>
              </a:lnSpc>
              <a:spcBef>
                <a:spcPts val="0"/>
              </a:spcBef>
              <a:spcAft>
                <a:spcPts val="0"/>
              </a:spcAft>
              <a:buFont typeface="Arial" panose="020B0604020202020204" pitchFamily="34" charset="0"/>
              <a:buChar char="•"/>
            </a:pPr>
            <a:r>
              <a:rPr lang="en-IN" sz="2200">
                <a:solidFill>
                  <a:schemeClr val="dk1"/>
                </a:solidFill>
                <a:latin typeface="Calibri" panose="020F0502020204030204"/>
                <a:ea typeface="Calibri" panose="020F0502020204030204"/>
                <a:cs typeface="Calibri" panose="020F0502020204030204"/>
                <a:sym typeface="Calibri" panose="020F0502020204030204"/>
              </a:rPr>
              <a:t>Introduction to DAC </a:t>
            </a:r>
            <a:endParaRPr lang="en-IN" sz="2200">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30000"/>
              </a:lnSpc>
              <a:spcBef>
                <a:spcPts val="0"/>
              </a:spcBef>
              <a:spcAft>
                <a:spcPts val="0"/>
              </a:spcAft>
              <a:buFont typeface="Arial" panose="020B0604020202020204" pitchFamily="34" charset="0"/>
              <a:buChar char="•"/>
            </a:pPr>
            <a:r>
              <a:rPr lang="en-IN" sz="2200">
                <a:solidFill>
                  <a:schemeClr val="dk1"/>
                </a:solidFill>
                <a:latin typeface="Calibri" panose="020F0502020204030204"/>
                <a:ea typeface="Calibri" panose="020F0502020204030204"/>
                <a:cs typeface="Calibri" panose="020F0502020204030204"/>
                <a:sym typeface="Calibri" panose="020F0502020204030204"/>
              </a:rPr>
              <a:t>DAC parameters </a:t>
            </a:r>
            <a:endParaRPr lang="en-IN" sz="2200">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30000"/>
              </a:lnSpc>
              <a:spcBef>
                <a:spcPts val="0"/>
              </a:spcBef>
              <a:spcAft>
                <a:spcPts val="0"/>
              </a:spcAft>
              <a:buFont typeface="Arial" panose="020B0604020202020204" pitchFamily="34" charset="0"/>
              <a:buChar char="•"/>
            </a:pPr>
            <a:r>
              <a:rPr lang="en-IN" sz="2200">
                <a:solidFill>
                  <a:schemeClr val="dk1"/>
                </a:solidFill>
                <a:latin typeface="Calibri" panose="020F0502020204030204"/>
                <a:ea typeface="Calibri" panose="020F0502020204030204"/>
                <a:cs typeface="Calibri" panose="020F0502020204030204"/>
                <a:sym typeface="Calibri" panose="020F0502020204030204"/>
              </a:rPr>
              <a:t>DAC architectures</a:t>
            </a:r>
            <a:endParaRPr lang="en-IN" sz="2200">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30000"/>
              </a:lnSpc>
              <a:spcBef>
                <a:spcPts val="0"/>
              </a:spcBef>
              <a:spcAft>
                <a:spcPts val="0"/>
              </a:spcAft>
              <a:buFont typeface="Arial" panose="020B0604020202020204" pitchFamily="34" charset="0"/>
              <a:buChar char="•"/>
            </a:pPr>
            <a:r>
              <a:rPr lang="en-IN" sz="2200">
                <a:solidFill>
                  <a:schemeClr val="dk1"/>
                </a:solidFill>
                <a:latin typeface="Calibri" panose="020F0502020204030204"/>
                <a:ea typeface="Calibri" panose="020F0502020204030204"/>
                <a:cs typeface="Calibri" panose="020F0502020204030204"/>
                <a:sym typeface="Calibri" panose="020F0502020204030204"/>
              </a:rPr>
              <a:t>Literature survey </a:t>
            </a:r>
            <a:endParaRPr lang="en-IN" sz="2200">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30000"/>
              </a:lnSpc>
              <a:spcBef>
                <a:spcPts val="0"/>
              </a:spcBef>
              <a:spcAft>
                <a:spcPts val="0"/>
              </a:spcAft>
              <a:buFont typeface="Arial" panose="020B0604020202020204" pitchFamily="34" charset="0"/>
              <a:buChar char="•"/>
            </a:pPr>
            <a:r>
              <a:rPr lang="en-IN" sz="2200">
                <a:solidFill>
                  <a:schemeClr val="dk1"/>
                </a:solidFill>
                <a:latin typeface="Calibri" panose="020F0502020204030204"/>
                <a:ea typeface="Calibri" panose="020F0502020204030204"/>
                <a:cs typeface="Calibri" panose="020F0502020204030204"/>
                <a:sym typeface="Calibri" panose="020F0502020204030204"/>
              </a:rPr>
              <a:t>Initial implementation</a:t>
            </a:r>
            <a:endParaRPr lang="en-IN" sz="2200">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30000"/>
              </a:lnSpc>
              <a:spcBef>
                <a:spcPts val="0"/>
              </a:spcBef>
              <a:spcAft>
                <a:spcPts val="0"/>
              </a:spcAft>
              <a:buFont typeface="Arial" panose="020B0604020202020204" pitchFamily="34" charset="0"/>
              <a:buChar char="•"/>
            </a:pPr>
            <a:r>
              <a:rPr lang="en-IN" sz="2200">
                <a:solidFill>
                  <a:schemeClr val="dk1"/>
                </a:solidFill>
                <a:latin typeface="Calibri" panose="020F0502020204030204"/>
                <a:ea typeface="Calibri" panose="020F0502020204030204"/>
                <a:cs typeface="Calibri" panose="020F0502020204030204"/>
                <a:sym typeface="Calibri" panose="020F0502020204030204"/>
              </a:rPr>
              <a:t>Final implementation</a:t>
            </a:r>
            <a:endParaRPr lang="en-IN" sz="2200">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30000"/>
              </a:lnSpc>
              <a:spcBef>
                <a:spcPts val="0"/>
              </a:spcBef>
              <a:spcAft>
                <a:spcPts val="0"/>
              </a:spcAft>
              <a:buFont typeface="Arial" panose="020B0604020202020204" pitchFamily="34" charset="0"/>
              <a:buChar char="•"/>
            </a:pPr>
            <a:r>
              <a:rPr lang="en-IN" sz="2200">
                <a:solidFill>
                  <a:schemeClr val="dk1"/>
                </a:solidFill>
                <a:latin typeface="Calibri" panose="020F0502020204030204"/>
                <a:ea typeface="Calibri" panose="020F0502020204030204"/>
                <a:cs typeface="Calibri" panose="020F0502020204030204"/>
                <a:sym typeface="Calibri" panose="020F0502020204030204"/>
              </a:rPr>
              <a:t>Conclusion  </a:t>
            </a:r>
            <a:endParaRPr lang="en-IN" sz="2200">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30000"/>
              </a:lnSpc>
              <a:spcBef>
                <a:spcPts val="0"/>
              </a:spcBef>
              <a:spcAft>
                <a:spcPts val="0"/>
              </a:spcAft>
              <a:buFont typeface="Arial" panose="020B0604020202020204" pitchFamily="34" charset="0"/>
              <a:buChar char="•"/>
            </a:pPr>
            <a:endParaRPr lang="en-IN" sz="22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cxnSp>
        <p:nvCxnSpPr>
          <p:cNvPr id="275" name="Google Shape;275;g2c3e349c81e_3_11"/>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276" name="Google Shape;276;g2c3e349c81e_3_11"/>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7" name="Google Shape;277;g2c3e349c81e_3_11"/>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78" name="Google Shape;278;g2c3e349c81e_3_11"/>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279" name="Google Shape;279;g2c3e349c81e_3_11"/>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280" name="Google Shape;280;g2c3e349c81e_3_11"/>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 Box 3"/>
          <p:cNvSpPr txBox="1"/>
          <p:nvPr/>
        </p:nvSpPr>
        <p:spPr>
          <a:xfrm>
            <a:off x="396240" y="880110"/>
            <a:ext cx="5518150" cy="398780"/>
          </a:xfrm>
          <a:prstGeom prst="rect">
            <a:avLst/>
          </a:prstGeom>
          <a:noFill/>
        </p:spPr>
        <p:txBody>
          <a:bodyPr wrap="square" rtlCol="0">
            <a:spAutoFit/>
          </a:bodyPr>
          <a:p>
            <a:r>
              <a:rPr lang="en-IN" altLang="en-US" sz="2000" b="1"/>
              <a:t>4 bit CS-DAC using PMOS switches :</a:t>
            </a:r>
            <a:endParaRPr lang="en-IN" altLang="en-US" sz="2000" b="1"/>
          </a:p>
        </p:txBody>
      </p:sp>
      <p:pic>
        <p:nvPicPr>
          <p:cNvPr id="2" name="Picture Placeholder 1"/>
          <p:cNvPicPr>
            <a:picLocks noChangeAspect="1"/>
          </p:cNvPicPr>
          <p:nvPr>
            <p:ph type="pic" idx="2"/>
          </p:nvPr>
        </p:nvPicPr>
        <p:blipFill>
          <a:blip r:embed="rId2"/>
          <a:srcRect t="22235" b="20234"/>
          <a:stretch>
            <a:fillRect/>
          </a:stretch>
        </p:blipFill>
        <p:spPr>
          <a:xfrm>
            <a:off x="407035" y="1988185"/>
            <a:ext cx="10759440" cy="2774950"/>
          </a:xfrm>
          <a:prstGeom prst="rect">
            <a:avLst/>
          </a:prstGeom>
        </p:spPr>
      </p:pic>
      <p:sp>
        <p:nvSpPr>
          <p:cNvPr id="1" name="Text Box 0"/>
          <p:cNvSpPr txBox="1"/>
          <p:nvPr/>
        </p:nvSpPr>
        <p:spPr>
          <a:xfrm>
            <a:off x="483235" y="1242060"/>
            <a:ext cx="4064000" cy="306705"/>
          </a:xfrm>
          <a:prstGeom prst="rect">
            <a:avLst/>
          </a:prstGeom>
          <a:noFill/>
        </p:spPr>
        <p:txBody>
          <a:bodyPr wrap="square" rtlCol="0">
            <a:spAutoFit/>
          </a:bodyPr>
          <a:p>
            <a:r>
              <a:rPr lang="en-IN" altLang="en-US"/>
              <a:t>Results:</a:t>
            </a:r>
            <a:endParaRPr lang="en-I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cxnSp>
        <p:nvCxnSpPr>
          <p:cNvPr id="275" name="Google Shape;275;g2c3e349c81e_3_11"/>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276" name="Google Shape;276;g2c3e349c81e_3_11"/>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7" name="Google Shape;277;g2c3e349c81e_3_11"/>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78" name="Google Shape;278;g2c3e349c81e_3_11"/>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279" name="Google Shape;279;g2c3e349c81e_3_11"/>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280" name="Google Shape;280;g2c3e349c81e_3_11"/>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Placeholder 1"/>
          <p:cNvPicPr>
            <a:picLocks noChangeAspect="1"/>
          </p:cNvPicPr>
          <p:nvPr>
            <p:ph type="pic" idx="2"/>
          </p:nvPr>
        </p:nvPicPr>
        <p:blipFill>
          <a:blip r:embed="rId2"/>
          <a:stretch>
            <a:fillRect/>
          </a:stretch>
        </p:blipFill>
        <p:spPr>
          <a:xfrm>
            <a:off x="407670" y="1348105"/>
            <a:ext cx="10063480" cy="4813935"/>
          </a:xfrm>
          <a:prstGeom prst="rect">
            <a:avLst/>
          </a:prstGeom>
        </p:spPr>
      </p:pic>
      <p:sp>
        <p:nvSpPr>
          <p:cNvPr id="4" name="Text Box 3"/>
          <p:cNvSpPr txBox="1"/>
          <p:nvPr/>
        </p:nvSpPr>
        <p:spPr>
          <a:xfrm>
            <a:off x="396240" y="880110"/>
            <a:ext cx="4064000" cy="398780"/>
          </a:xfrm>
          <a:prstGeom prst="rect">
            <a:avLst/>
          </a:prstGeom>
          <a:noFill/>
        </p:spPr>
        <p:txBody>
          <a:bodyPr wrap="square" rtlCol="0">
            <a:spAutoFit/>
          </a:bodyPr>
          <a:p>
            <a:r>
              <a:rPr lang="en-IN" altLang="en-US" sz="2000" b="1"/>
              <a:t>4 bit CS-DAC using TG :</a:t>
            </a:r>
            <a:endParaRPr lang="en-IN" altLang="en-US" sz="20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cxnSp>
        <p:nvCxnSpPr>
          <p:cNvPr id="275" name="Google Shape;275;g2c3e349c81e_3_11"/>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276" name="Google Shape;276;g2c3e349c81e_3_11"/>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7" name="Google Shape;277;g2c3e349c81e_3_11"/>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78" name="Google Shape;278;g2c3e349c81e_3_11"/>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279" name="Google Shape;279;g2c3e349c81e_3_11"/>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280" name="Google Shape;280;g2c3e349c81e_3_11"/>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Picture Placeholder 2"/>
          <p:cNvPicPr>
            <a:picLocks noChangeAspect="1"/>
          </p:cNvPicPr>
          <p:nvPr>
            <p:ph type="pic" idx="2"/>
          </p:nvPr>
        </p:nvPicPr>
        <p:blipFill>
          <a:blip r:embed="rId2"/>
          <a:srcRect t="19847" b="18689"/>
          <a:stretch>
            <a:fillRect/>
          </a:stretch>
        </p:blipFill>
        <p:spPr>
          <a:xfrm>
            <a:off x="382905" y="2132965"/>
            <a:ext cx="10972800" cy="3168015"/>
          </a:xfrm>
          <a:prstGeom prst="rect">
            <a:avLst/>
          </a:prstGeom>
        </p:spPr>
      </p:pic>
      <p:sp>
        <p:nvSpPr>
          <p:cNvPr id="4" name="Text Box 3"/>
          <p:cNvSpPr txBox="1"/>
          <p:nvPr/>
        </p:nvSpPr>
        <p:spPr>
          <a:xfrm>
            <a:off x="396240" y="880110"/>
            <a:ext cx="4064000" cy="398780"/>
          </a:xfrm>
          <a:prstGeom prst="rect">
            <a:avLst/>
          </a:prstGeom>
          <a:noFill/>
        </p:spPr>
        <p:txBody>
          <a:bodyPr wrap="square" rtlCol="0">
            <a:spAutoFit/>
          </a:bodyPr>
          <a:p>
            <a:r>
              <a:rPr lang="en-IN" altLang="en-US" sz="2000" b="1"/>
              <a:t>4 bit CS-DAC using TG :</a:t>
            </a:r>
            <a:endParaRPr lang="en-IN" altLang="en-US" sz="2000" b="1"/>
          </a:p>
        </p:txBody>
      </p:sp>
      <p:sp>
        <p:nvSpPr>
          <p:cNvPr id="1" name="Text Box 0"/>
          <p:cNvSpPr txBox="1"/>
          <p:nvPr/>
        </p:nvSpPr>
        <p:spPr>
          <a:xfrm>
            <a:off x="448945" y="1222375"/>
            <a:ext cx="4064000" cy="306705"/>
          </a:xfrm>
          <a:prstGeom prst="rect">
            <a:avLst/>
          </a:prstGeom>
          <a:noFill/>
        </p:spPr>
        <p:txBody>
          <a:bodyPr wrap="square" rtlCol="0">
            <a:spAutoFit/>
          </a:bodyPr>
          <a:p>
            <a:r>
              <a:rPr lang="en-IN" altLang="en-US"/>
              <a:t>Results:</a:t>
            </a:r>
            <a:endParaRPr lang="en-I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cxnSp>
        <p:nvCxnSpPr>
          <p:cNvPr id="275" name="Google Shape;275;g2c3e349c81e_3_11"/>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276" name="Google Shape;276;g2c3e349c81e_3_11"/>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7" name="Google Shape;277;g2c3e349c81e_3_11"/>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78" name="Google Shape;278;g2c3e349c81e_3_11"/>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279" name="Google Shape;279;g2c3e349c81e_3_11"/>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280" name="Google Shape;280;g2c3e349c81e_3_11"/>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 Box 3"/>
          <p:cNvSpPr txBox="1"/>
          <p:nvPr/>
        </p:nvSpPr>
        <p:spPr>
          <a:xfrm>
            <a:off x="396240" y="880110"/>
            <a:ext cx="4064000" cy="398780"/>
          </a:xfrm>
          <a:prstGeom prst="rect">
            <a:avLst/>
          </a:prstGeom>
          <a:noFill/>
        </p:spPr>
        <p:txBody>
          <a:bodyPr wrap="square" rtlCol="0">
            <a:spAutoFit/>
          </a:bodyPr>
          <a:p>
            <a:r>
              <a:rPr lang="en-IN" altLang="en-US" sz="2000" b="1"/>
              <a:t>JK flipflop:</a:t>
            </a:r>
            <a:endParaRPr lang="en-IN" altLang="en-US" sz="2000" b="1"/>
          </a:p>
        </p:txBody>
      </p:sp>
      <p:pic>
        <p:nvPicPr>
          <p:cNvPr id="8" name="Picture Placeholder 7" descr="jk_ff"/>
          <p:cNvPicPr>
            <a:picLocks noChangeAspect="1"/>
          </p:cNvPicPr>
          <p:nvPr>
            <p:ph type="pic" idx="2"/>
          </p:nvPr>
        </p:nvPicPr>
        <p:blipFill>
          <a:blip r:embed="rId2"/>
          <a:stretch>
            <a:fillRect/>
          </a:stretch>
        </p:blipFill>
        <p:spPr>
          <a:xfrm>
            <a:off x="396240" y="1394460"/>
            <a:ext cx="11419840" cy="50380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cxnSp>
        <p:nvCxnSpPr>
          <p:cNvPr id="275" name="Google Shape;275;g2c3e349c81e_3_11"/>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276" name="Google Shape;276;g2c3e349c81e_3_11"/>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7" name="Google Shape;277;g2c3e349c81e_3_11"/>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78" name="Google Shape;278;g2c3e349c81e_3_11"/>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279" name="Google Shape;279;g2c3e349c81e_3_11"/>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280" name="Google Shape;280;g2c3e349c81e_3_11"/>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 Box 3"/>
          <p:cNvSpPr txBox="1"/>
          <p:nvPr/>
        </p:nvSpPr>
        <p:spPr>
          <a:xfrm>
            <a:off x="396240" y="880110"/>
            <a:ext cx="4064000" cy="398780"/>
          </a:xfrm>
          <a:prstGeom prst="rect">
            <a:avLst/>
          </a:prstGeom>
          <a:noFill/>
        </p:spPr>
        <p:txBody>
          <a:bodyPr wrap="square" rtlCol="0">
            <a:spAutoFit/>
          </a:bodyPr>
          <a:p>
            <a:r>
              <a:rPr lang="en-IN" altLang="en-US" sz="2000" b="1"/>
              <a:t>4 bit counter using JK flipflop:</a:t>
            </a:r>
            <a:endParaRPr lang="en-IN" altLang="en-US" sz="2000" b="1"/>
          </a:p>
        </p:txBody>
      </p:sp>
      <p:pic>
        <p:nvPicPr>
          <p:cNvPr id="5" name="Picture Placeholder 4" descr="4_bitccounter"/>
          <p:cNvPicPr>
            <a:picLocks noChangeAspect="1"/>
          </p:cNvPicPr>
          <p:nvPr>
            <p:ph type="pic" idx="2"/>
          </p:nvPr>
        </p:nvPicPr>
        <p:blipFill>
          <a:blip r:embed="rId2"/>
          <a:stretch>
            <a:fillRect/>
          </a:stretch>
        </p:blipFill>
        <p:spPr>
          <a:xfrm>
            <a:off x="152400" y="1263650"/>
            <a:ext cx="11248390" cy="51981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cxnSp>
        <p:nvCxnSpPr>
          <p:cNvPr id="275" name="Google Shape;275;g2c3e349c81e_3_11"/>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276" name="Google Shape;276;g2c3e349c81e_3_11"/>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7" name="Google Shape;277;g2c3e349c81e_3_11"/>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78" name="Google Shape;278;g2c3e349c81e_3_11"/>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279" name="Google Shape;279;g2c3e349c81e_3_11"/>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280" name="Google Shape;280;g2c3e349c81e_3_11"/>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 Box 3"/>
          <p:cNvSpPr txBox="1"/>
          <p:nvPr/>
        </p:nvSpPr>
        <p:spPr>
          <a:xfrm>
            <a:off x="396240" y="880110"/>
            <a:ext cx="4064000" cy="398780"/>
          </a:xfrm>
          <a:prstGeom prst="rect">
            <a:avLst/>
          </a:prstGeom>
          <a:noFill/>
        </p:spPr>
        <p:txBody>
          <a:bodyPr wrap="square" rtlCol="0">
            <a:spAutoFit/>
          </a:bodyPr>
          <a:p>
            <a:r>
              <a:rPr lang="en-IN" altLang="en-US" sz="2000" b="1"/>
              <a:t>4 bit CS DAC using counter :</a:t>
            </a:r>
            <a:endParaRPr lang="en-IN" altLang="en-US" sz="2000" b="1"/>
          </a:p>
        </p:txBody>
      </p:sp>
      <p:pic>
        <p:nvPicPr>
          <p:cNvPr id="7" name="Picture Placeholder 6" descr="dac_using_counter"/>
          <p:cNvPicPr>
            <a:picLocks noChangeAspect="1"/>
          </p:cNvPicPr>
          <p:nvPr>
            <p:ph type="pic" idx="2"/>
          </p:nvPr>
        </p:nvPicPr>
        <p:blipFill>
          <a:blip r:embed="rId2"/>
          <a:stretch>
            <a:fillRect/>
          </a:stretch>
        </p:blipFill>
        <p:spPr>
          <a:xfrm>
            <a:off x="67310" y="1231900"/>
            <a:ext cx="11428730" cy="522351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cxnSp>
        <p:nvCxnSpPr>
          <p:cNvPr id="275" name="Google Shape;275;g2c3e349c81e_3_11"/>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276" name="Google Shape;276;g2c3e349c81e_3_11"/>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7" name="Google Shape;277;g2c3e349c81e_3_11"/>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78" name="Google Shape;278;g2c3e349c81e_3_11"/>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279" name="Google Shape;279;g2c3e349c81e_3_11"/>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280" name="Google Shape;280;g2c3e349c81e_3_11"/>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 Box 3"/>
          <p:cNvSpPr txBox="1"/>
          <p:nvPr/>
        </p:nvSpPr>
        <p:spPr>
          <a:xfrm>
            <a:off x="396240" y="664845"/>
            <a:ext cx="4064000" cy="398780"/>
          </a:xfrm>
          <a:prstGeom prst="rect">
            <a:avLst/>
          </a:prstGeom>
          <a:noFill/>
        </p:spPr>
        <p:txBody>
          <a:bodyPr wrap="square" rtlCol="0">
            <a:spAutoFit/>
          </a:bodyPr>
          <a:p>
            <a:r>
              <a:rPr lang="en-IN" altLang="en-US" sz="2000" b="1"/>
              <a:t>4 bit CS DAC using counter :</a:t>
            </a:r>
            <a:endParaRPr lang="en-IN" altLang="en-US" sz="2000" b="1"/>
          </a:p>
        </p:txBody>
      </p:sp>
      <p:pic>
        <p:nvPicPr>
          <p:cNvPr id="6" name="Picture Placeholder 5" descr="dac_counter_res"/>
          <p:cNvPicPr>
            <a:picLocks noChangeAspect="1"/>
          </p:cNvPicPr>
          <p:nvPr>
            <p:ph type="pic" idx="2"/>
          </p:nvPr>
        </p:nvPicPr>
        <p:blipFill>
          <a:blip r:embed="rId2"/>
          <a:stretch>
            <a:fillRect/>
          </a:stretch>
        </p:blipFill>
        <p:spPr>
          <a:xfrm>
            <a:off x="462915" y="1412875"/>
            <a:ext cx="10966450" cy="4665980"/>
          </a:xfrm>
          <a:prstGeom prst="rect">
            <a:avLst/>
          </a:prstGeom>
        </p:spPr>
      </p:pic>
      <p:sp>
        <p:nvSpPr>
          <p:cNvPr id="2" name="Text Box 1"/>
          <p:cNvSpPr txBox="1"/>
          <p:nvPr/>
        </p:nvSpPr>
        <p:spPr>
          <a:xfrm>
            <a:off x="462915" y="1054735"/>
            <a:ext cx="4064000" cy="306705"/>
          </a:xfrm>
          <a:prstGeom prst="rect">
            <a:avLst/>
          </a:prstGeom>
          <a:noFill/>
        </p:spPr>
        <p:txBody>
          <a:bodyPr wrap="square" rtlCol="0">
            <a:spAutoFit/>
          </a:bodyPr>
          <a:p>
            <a:r>
              <a:rPr lang="en-IN" altLang="en-US"/>
              <a:t>Results :</a:t>
            </a:r>
            <a:endParaRPr lang="en-I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cxnSp>
        <p:nvCxnSpPr>
          <p:cNvPr id="275" name="Google Shape;275;g2c3e349c81e_3_11"/>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276" name="Google Shape;276;g2c3e349c81e_3_11"/>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7" name="Google Shape;277;g2c3e349c81e_3_11"/>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78" name="Google Shape;278;g2c3e349c81e_3_11"/>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279" name="Google Shape;279;g2c3e349c81e_3_11"/>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280" name="Google Shape;280;g2c3e349c81e_3_11"/>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 Box 3"/>
          <p:cNvSpPr txBox="1"/>
          <p:nvPr/>
        </p:nvSpPr>
        <p:spPr>
          <a:xfrm>
            <a:off x="396240" y="593090"/>
            <a:ext cx="4064000" cy="398780"/>
          </a:xfrm>
          <a:prstGeom prst="rect">
            <a:avLst/>
          </a:prstGeom>
          <a:noFill/>
        </p:spPr>
        <p:txBody>
          <a:bodyPr wrap="square" rtlCol="0">
            <a:spAutoFit/>
          </a:bodyPr>
          <a:p>
            <a:r>
              <a:rPr lang="en-IN" altLang="en-US" sz="2000" b="1"/>
              <a:t>8 bit counter :</a:t>
            </a:r>
            <a:endParaRPr lang="en-IN" altLang="en-US" sz="2000" b="1"/>
          </a:p>
        </p:txBody>
      </p:sp>
      <p:pic>
        <p:nvPicPr>
          <p:cNvPr id="12" name="Picture Placeholder 11" descr="sync_8_bit_up_down"/>
          <p:cNvPicPr>
            <a:picLocks noChangeAspect="1"/>
          </p:cNvPicPr>
          <p:nvPr>
            <p:ph type="pic" idx="2"/>
          </p:nvPr>
        </p:nvPicPr>
        <p:blipFill>
          <a:blip r:embed="rId2"/>
          <a:srcRect l="3997" t="38038" r="3586" b="33345"/>
          <a:stretch>
            <a:fillRect/>
          </a:stretch>
        </p:blipFill>
        <p:spPr>
          <a:xfrm>
            <a:off x="32385" y="1271905"/>
            <a:ext cx="12168505" cy="1729105"/>
          </a:xfrm>
          <a:prstGeom prst="rect">
            <a:avLst/>
          </a:prstGeom>
        </p:spPr>
      </p:pic>
      <p:pic>
        <p:nvPicPr>
          <p:cNvPr id="6" name="Picture 5" descr="counter_symbol"/>
          <p:cNvPicPr>
            <a:picLocks noChangeAspect="1"/>
          </p:cNvPicPr>
          <p:nvPr/>
        </p:nvPicPr>
        <p:blipFill>
          <a:blip r:embed="rId3"/>
          <a:srcRect l="31094" t="4363" r="29688" b="4129"/>
          <a:stretch>
            <a:fillRect/>
          </a:stretch>
        </p:blipFill>
        <p:spPr>
          <a:xfrm>
            <a:off x="4224020" y="3068955"/>
            <a:ext cx="2936240" cy="3321050"/>
          </a:xfrm>
          <a:prstGeom prst="rect">
            <a:avLst/>
          </a:prstGeom>
        </p:spPr>
      </p:pic>
      <p:sp>
        <p:nvSpPr>
          <p:cNvPr id="7" name="Text Box 6"/>
          <p:cNvSpPr txBox="1"/>
          <p:nvPr/>
        </p:nvSpPr>
        <p:spPr>
          <a:xfrm>
            <a:off x="451485" y="863600"/>
            <a:ext cx="4064000" cy="398780"/>
          </a:xfrm>
          <a:prstGeom prst="rect">
            <a:avLst/>
          </a:prstGeom>
          <a:noFill/>
        </p:spPr>
        <p:txBody>
          <a:bodyPr wrap="square" rtlCol="0">
            <a:spAutoFit/>
          </a:bodyPr>
          <a:p>
            <a:r>
              <a:rPr lang="en-IN" altLang="en-US" sz="1600" b="1">
                <a:latin typeface="Franklin Gothic Book" panose="020B0503020102020204" charset="0"/>
                <a:cs typeface="Franklin Gothic Book" panose="020B0503020102020204" charset="0"/>
              </a:rPr>
              <a:t>Schematic</a:t>
            </a:r>
            <a:r>
              <a:rPr lang="en-IN" altLang="en-US" sz="2000" b="1">
                <a:latin typeface="Franklin Gothic Book" panose="020B0503020102020204" charset="0"/>
                <a:cs typeface="Franklin Gothic Book" panose="020B0503020102020204" charset="0"/>
              </a:rPr>
              <a:t> </a:t>
            </a:r>
            <a:r>
              <a:rPr lang="en-IN" altLang="en-US" sz="1600" b="1">
                <a:latin typeface="Franklin Gothic Book" panose="020B0503020102020204" charset="0"/>
                <a:cs typeface="Franklin Gothic Book" panose="020B0503020102020204" charset="0"/>
              </a:rPr>
              <a:t>:</a:t>
            </a:r>
            <a:endParaRPr lang="en-IN" altLang="en-US" sz="1600" b="1">
              <a:latin typeface="Franklin Gothic Book" panose="020B0503020102020204" charset="0"/>
              <a:cs typeface="Franklin Gothic Book" panose="020B0503020102020204" charset="0"/>
            </a:endParaRPr>
          </a:p>
        </p:txBody>
      </p:sp>
      <p:sp>
        <p:nvSpPr>
          <p:cNvPr id="8" name="Text Box 7"/>
          <p:cNvSpPr txBox="1"/>
          <p:nvPr/>
        </p:nvSpPr>
        <p:spPr>
          <a:xfrm>
            <a:off x="506730" y="2712720"/>
            <a:ext cx="4064000" cy="398780"/>
          </a:xfrm>
          <a:prstGeom prst="rect">
            <a:avLst/>
          </a:prstGeom>
          <a:noFill/>
        </p:spPr>
        <p:txBody>
          <a:bodyPr wrap="square" rtlCol="0">
            <a:spAutoFit/>
          </a:bodyPr>
          <a:p>
            <a:r>
              <a:rPr lang="en-IN" altLang="en-US" sz="1600" b="1">
                <a:latin typeface="Franklin Gothic Book" panose="020B0503020102020204" charset="0"/>
                <a:cs typeface="Franklin Gothic Book" panose="020B0503020102020204" charset="0"/>
              </a:rPr>
              <a:t>Symbol</a:t>
            </a:r>
            <a:r>
              <a:rPr lang="en-IN" altLang="en-US" sz="2000" b="1">
                <a:latin typeface="Franklin Gothic Book" panose="020B0503020102020204" charset="0"/>
                <a:cs typeface="Franklin Gothic Book" panose="020B0503020102020204" charset="0"/>
              </a:rPr>
              <a:t> </a:t>
            </a:r>
            <a:r>
              <a:rPr lang="en-IN" altLang="en-US" sz="1600" b="1">
                <a:latin typeface="Franklin Gothic Book" panose="020B0503020102020204" charset="0"/>
                <a:cs typeface="Franklin Gothic Book" panose="020B0503020102020204" charset="0"/>
              </a:rPr>
              <a:t>:</a:t>
            </a:r>
            <a:endParaRPr lang="en-IN" altLang="en-US" sz="1600" b="1">
              <a:latin typeface="Franklin Gothic Book" panose="020B0503020102020204" charset="0"/>
              <a:cs typeface="Franklin Gothic Book" panose="020B05030201020202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cxnSp>
        <p:nvCxnSpPr>
          <p:cNvPr id="275" name="Google Shape;275;g2c3e349c81e_3_11"/>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276" name="Google Shape;276;g2c3e349c81e_3_11"/>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7" name="Google Shape;277;g2c3e349c81e_3_11"/>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78" name="Google Shape;278;g2c3e349c81e_3_11"/>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279" name="Google Shape;279;g2c3e349c81e_3_11"/>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280" name="Google Shape;280;g2c3e349c81e_3_11"/>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Picture 2" descr="7_pack_ckt"/>
          <p:cNvPicPr>
            <a:picLocks noChangeAspect="1"/>
          </p:cNvPicPr>
          <p:nvPr/>
        </p:nvPicPr>
        <p:blipFill>
          <a:blip r:embed="rId2"/>
          <a:srcRect l="25596" r="23659" b="3108"/>
          <a:stretch>
            <a:fillRect/>
          </a:stretch>
        </p:blipFill>
        <p:spPr>
          <a:xfrm>
            <a:off x="3359785" y="1397635"/>
            <a:ext cx="5688965" cy="4909820"/>
          </a:xfrm>
          <a:prstGeom prst="rect">
            <a:avLst/>
          </a:prstGeom>
        </p:spPr>
      </p:pic>
      <p:sp>
        <p:nvSpPr>
          <p:cNvPr id="13" name="Text Box 12"/>
          <p:cNvSpPr txBox="1"/>
          <p:nvPr/>
        </p:nvSpPr>
        <p:spPr>
          <a:xfrm>
            <a:off x="451485" y="791845"/>
            <a:ext cx="4064000" cy="398780"/>
          </a:xfrm>
          <a:prstGeom prst="rect">
            <a:avLst/>
          </a:prstGeom>
          <a:noFill/>
        </p:spPr>
        <p:txBody>
          <a:bodyPr wrap="square" rtlCol="0">
            <a:spAutoFit/>
          </a:bodyPr>
          <a:p>
            <a:r>
              <a:rPr lang="en-IN" altLang="en-US" sz="2000" b="1">
                <a:latin typeface="Franklin Gothic Book" panose="020B0503020102020204" charset="0"/>
                <a:cs typeface="Franklin Gothic Book" panose="020B0503020102020204" charset="0"/>
              </a:rPr>
              <a:t>Two stage amplifier design </a:t>
            </a:r>
            <a:r>
              <a:rPr lang="en-IN" altLang="en-US" sz="1600" b="1">
                <a:latin typeface="Franklin Gothic Book" panose="020B0503020102020204" charset="0"/>
                <a:cs typeface="Franklin Gothic Book" panose="020B0503020102020204" charset="0"/>
              </a:rPr>
              <a:t>:</a:t>
            </a:r>
            <a:endParaRPr lang="en-IN" altLang="en-US" sz="1600" b="1">
              <a:latin typeface="Franklin Gothic Book" panose="020B0503020102020204" charset="0"/>
              <a:cs typeface="Franklin Gothic Book" panose="020B05030201020202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cxnSp>
        <p:nvCxnSpPr>
          <p:cNvPr id="275" name="Google Shape;275;g2c3e349c81e_3_11"/>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276" name="Google Shape;276;g2c3e349c81e_3_11"/>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7" name="Google Shape;277;g2c3e349c81e_3_11"/>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78" name="Google Shape;278;g2c3e349c81e_3_11"/>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279" name="Google Shape;279;g2c3e349c81e_3_11"/>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280" name="Google Shape;280;g2c3e349c81e_3_11"/>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 Box 3"/>
          <p:cNvSpPr txBox="1"/>
          <p:nvPr/>
        </p:nvSpPr>
        <p:spPr>
          <a:xfrm>
            <a:off x="396240" y="880110"/>
            <a:ext cx="4064000" cy="398780"/>
          </a:xfrm>
          <a:prstGeom prst="rect">
            <a:avLst/>
          </a:prstGeom>
          <a:noFill/>
        </p:spPr>
        <p:txBody>
          <a:bodyPr wrap="square" rtlCol="0">
            <a:spAutoFit/>
          </a:bodyPr>
          <a:p>
            <a:r>
              <a:rPr lang="en-IN" altLang="en-US" sz="2000" b="1"/>
              <a:t>8 bit CS-DAC using TG :</a:t>
            </a:r>
            <a:endParaRPr lang="en-IN" altLang="en-US" sz="2000" b="1"/>
          </a:p>
        </p:txBody>
      </p:sp>
      <p:pic>
        <p:nvPicPr>
          <p:cNvPr id="2" name="Picture Placeholder 1"/>
          <p:cNvPicPr>
            <a:picLocks noChangeAspect="1"/>
          </p:cNvPicPr>
          <p:nvPr>
            <p:ph type="pic" idx="2"/>
          </p:nvPr>
        </p:nvPicPr>
        <p:blipFill>
          <a:blip r:embed="rId2"/>
          <a:stretch>
            <a:fillRect/>
          </a:stretch>
        </p:blipFill>
        <p:spPr>
          <a:xfrm>
            <a:off x="478790" y="1341755"/>
            <a:ext cx="10575925" cy="48342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09" name="Shape 109"/>
        <p:cNvGrpSpPr/>
        <p:nvPr/>
      </p:nvGrpSpPr>
      <p:grpSpPr>
        <a:xfrm>
          <a:off x="0" y="0"/>
          <a:ext cx="0" cy="0"/>
          <a:chOff x="0" y="0"/>
          <a:chExt cx="0" cy="0"/>
        </a:xfrm>
      </p:grpSpPr>
      <p:sp>
        <p:nvSpPr>
          <p:cNvPr id="110" name="Google Shape;110;p3"/>
          <p:cNvSpPr txBox="1"/>
          <p:nvPr>
            <p:ph type="title"/>
          </p:nvPr>
        </p:nvSpPr>
        <p:spPr>
          <a:xfrm>
            <a:off x="0" y="1246475"/>
            <a:ext cx="8347200" cy="369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panose="020F0502020204030204"/>
              <a:buNone/>
            </a:pPr>
            <a:r>
              <a:rPr lang="en-IN" sz="2800"/>
              <a:t>           </a:t>
            </a:r>
            <a:br>
              <a:rPr lang="en-IN"/>
            </a:br>
            <a:endParaRPr lang="en-IN"/>
          </a:p>
        </p:txBody>
      </p:sp>
      <p:sp>
        <p:nvSpPr>
          <p:cNvPr id="111" name="Google Shape;111;p3"/>
          <p:cNvSpPr txBox="1"/>
          <p:nvPr/>
        </p:nvSpPr>
        <p:spPr>
          <a:xfrm>
            <a:off x="191135" y="1412875"/>
            <a:ext cx="11830050" cy="3075305"/>
          </a:xfrm>
          <a:prstGeom prst="rect">
            <a:avLst/>
          </a:prstGeom>
          <a:noFill/>
          <a:ln>
            <a:noFill/>
          </a:ln>
        </p:spPr>
        <p:txBody>
          <a:bodyPr spcFirstLastPara="1" wrap="square" lIns="91425" tIns="45700" rIns="91425" bIns="45700" anchor="t" anchorCtr="0">
            <a:spAutoFit/>
          </a:bodyPr>
          <a:lstStyle/>
          <a:p>
            <a:pPr marL="444500" marR="0" lvl="0" indent="-457200" algn="l" rtl="0">
              <a:spcBef>
                <a:spcPts val="0"/>
              </a:spcBef>
              <a:spcAft>
                <a:spcPts val="0"/>
              </a:spcAft>
              <a:buClr>
                <a:schemeClr val="dk1"/>
              </a:buClr>
              <a:buSzPts val="2000"/>
              <a:buFont typeface="+mj-lt"/>
              <a:buAutoNum type="arabicPeriod"/>
            </a:pPr>
            <a:r>
              <a:rPr lang="en-IN" sz="2200" b="0" i="0" u="none" strike="noStrike" cap="none">
                <a:solidFill>
                  <a:schemeClr val="dk1"/>
                </a:solidFill>
                <a:latin typeface="Calibri" panose="020F0502020204030204" charset="0"/>
                <a:ea typeface="Calibri" panose="020F0502020204030204"/>
                <a:cs typeface="Calibri" panose="020F0502020204030204" charset="0"/>
                <a:sym typeface="Calibri" panose="020F0502020204030204"/>
              </a:rPr>
              <a:t>It converts Digital signal into Analog signal.</a:t>
            </a:r>
            <a:endParaRPr sz="2200">
              <a:latin typeface="Calibri" panose="020F0502020204030204" charset="0"/>
              <a:cs typeface="Calibri" panose="020F0502020204030204" charset="0"/>
            </a:endParaRPr>
          </a:p>
          <a:p>
            <a:pPr marL="444500" marR="0" lvl="0" indent="-457200" algn="l" rtl="0">
              <a:spcBef>
                <a:spcPts val="0"/>
              </a:spcBef>
              <a:spcAft>
                <a:spcPts val="0"/>
              </a:spcAft>
              <a:buClr>
                <a:schemeClr val="dk1"/>
              </a:buClr>
              <a:buSzPts val="2000"/>
              <a:buFont typeface="+mj-lt"/>
              <a:buAutoNum type="arabicPeriod"/>
            </a:pPr>
            <a:r>
              <a:rPr lang="en-IN" sz="2200" b="0" i="0" u="none" strike="noStrike" cap="none">
                <a:solidFill>
                  <a:schemeClr val="dk1"/>
                </a:solidFill>
                <a:latin typeface="Calibri" panose="020F0502020204030204" charset="0"/>
                <a:ea typeface="Calibri" panose="020F0502020204030204"/>
                <a:cs typeface="Calibri" panose="020F0502020204030204" charset="0"/>
                <a:sym typeface="Calibri" panose="020F0502020204030204"/>
              </a:rPr>
              <a:t>Probably the most popular digital-to-analog converter application is the digital audio compact disc player. Here digital information stored on the CD is converted Into music via a high-precision DAC. Many characteristics define a DAC's performance. </a:t>
            </a:r>
            <a:endParaRPr sz="2200">
              <a:latin typeface="Calibri" panose="020F0502020204030204" charset="0"/>
              <a:cs typeface="Calibri" panose="020F0502020204030204" charset="0"/>
            </a:endParaRPr>
          </a:p>
          <a:p>
            <a:pPr marL="444500" marR="0" lvl="0" indent="-457200" algn="l" rtl="0">
              <a:spcBef>
                <a:spcPts val="0"/>
              </a:spcBef>
              <a:spcAft>
                <a:spcPts val="0"/>
              </a:spcAft>
              <a:buClr>
                <a:schemeClr val="dk1"/>
              </a:buClr>
              <a:buSzPts val="2000"/>
              <a:buFont typeface="+mj-lt"/>
              <a:buAutoNum type="arabicPeriod"/>
            </a:pPr>
            <a:r>
              <a:rPr lang="en-IN" sz="2200" b="0" i="0" u="none" strike="noStrike" cap="none">
                <a:solidFill>
                  <a:schemeClr val="dk1"/>
                </a:solidFill>
                <a:latin typeface="Calibri" panose="020F0502020204030204" charset="0"/>
                <a:ea typeface="Calibri" panose="020F0502020204030204"/>
                <a:cs typeface="Calibri" panose="020F0502020204030204" charset="0"/>
                <a:sym typeface="Calibri" panose="020F0502020204030204"/>
              </a:rPr>
              <a:t>It should be noted that DACs and ADCs can use either voltage or current as their analog signal. For purpose of describing specifications, it Will be assumed that the analog signal is a voltage.</a:t>
            </a:r>
            <a:endParaRPr sz="2200">
              <a:latin typeface="Calibri" panose="020F0502020204030204" charset="0"/>
              <a:cs typeface="Calibri" panose="020F0502020204030204" charset="0"/>
            </a:endParaRPr>
          </a:p>
          <a:p>
            <a:pPr marL="444500" marR="0" lvl="0" indent="-457200" algn="l" rtl="0">
              <a:spcBef>
                <a:spcPts val="0"/>
              </a:spcBef>
              <a:spcAft>
                <a:spcPts val="0"/>
              </a:spcAft>
              <a:buClr>
                <a:schemeClr val="dk1"/>
              </a:buClr>
              <a:buSzPts val="2000"/>
              <a:buFont typeface="+mj-lt"/>
              <a:buAutoNum type="arabicPeriod"/>
            </a:pPr>
            <a:r>
              <a:rPr lang="en-IN" sz="2200" b="0" i="0" u="none" strike="noStrike" cap="none">
                <a:solidFill>
                  <a:schemeClr val="dk1"/>
                </a:solidFill>
                <a:latin typeface="Calibri" panose="020F0502020204030204" charset="0"/>
                <a:ea typeface="Calibri" panose="020F0502020204030204"/>
                <a:cs typeface="Calibri" panose="020F0502020204030204" charset="0"/>
                <a:sym typeface="Calibri" panose="020F0502020204030204"/>
              </a:rPr>
              <a:t>A block diagram of a DAC can be seen in below fig.</a:t>
            </a:r>
            <a:endParaRPr sz="2200">
              <a:latin typeface="Calibri" panose="020F0502020204030204" charset="0"/>
              <a:cs typeface="Calibri" panose="020F0502020204030204" charset="0"/>
            </a:endParaRPr>
          </a:p>
          <a:p>
            <a:pPr marL="0" marR="0" lvl="0" indent="0" algn="l" rtl="0">
              <a:spcBef>
                <a:spcPts val="0"/>
              </a:spcBef>
              <a:spcAft>
                <a:spcPts val="0"/>
              </a:spcAft>
              <a:buNone/>
            </a:pPr>
            <a:r>
              <a:rPr lang="en-IN"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   </a:t>
            </a:r>
            <a:endParaRPr sz="1600"/>
          </a:p>
          <a:p>
            <a:pPr marL="285750" marR="0" lvl="0" indent="-171450" algn="l" rtl="0">
              <a:spcBef>
                <a:spcPts val="0"/>
              </a:spcBef>
              <a:spcAft>
                <a:spcPts val="0"/>
              </a:spcAft>
              <a:buClr>
                <a:schemeClr val="dk1"/>
              </a:buClr>
              <a:buSzPts val="1800"/>
              <a:buFont typeface="Arial" panose="020B0604020202020204"/>
              <a:buNone/>
            </a:pPr>
            <a:endParaRPr sz="20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12" name="Google Shape;112;p3"/>
          <p:cNvPicPr preferRelativeResize="0"/>
          <p:nvPr/>
        </p:nvPicPr>
        <p:blipFill rotWithShape="1">
          <a:blip r:embed="rId1"/>
          <a:srcRect/>
          <a:stretch>
            <a:fillRect/>
          </a:stretch>
        </p:blipFill>
        <p:spPr>
          <a:xfrm>
            <a:off x="6770370" y="3573145"/>
            <a:ext cx="4850130" cy="2624455"/>
          </a:xfrm>
          <a:prstGeom prst="rect">
            <a:avLst/>
          </a:prstGeom>
          <a:noFill/>
          <a:ln>
            <a:noFill/>
          </a:ln>
        </p:spPr>
      </p:pic>
      <p:cxnSp>
        <p:nvCxnSpPr>
          <p:cNvPr id="114" name="Google Shape;114;p3"/>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115" name="Google Shape;115;p3"/>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7" name="Google Shape;117;p3"/>
          <p:cNvSpPr txBox="1"/>
          <p:nvPr/>
        </p:nvSpPr>
        <p:spPr>
          <a:xfrm>
            <a:off x="8839200" y="6467555"/>
            <a:ext cx="2743200" cy="3648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IN" sz="1200">
                <a:latin typeface="Times New Roman" panose="02020603050405020304"/>
                <a:ea typeface="Times New Roman" panose="02020603050405020304"/>
                <a:cs typeface="Times New Roman" panose="02020603050405020304"/>
                <a:sym typeface="Times New Roman" panose="02020603050405020304"/>
              </a:rPr>
              <a:t>3</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18" name="Google Shape;118;p3"/>
          <p:cNvPicPr preferRelativeResize="0"/>
          <p:nvPr/>
        </p:nvPicPr>
        <p:blipFill rotWithShape="1">
          <a:blip r:embed="rId2"/>
          <a:srcRect l="1669" t="18482" r="2928" b="16826"/>
          <a:stretch>
            <a:fillRect/>
          </a:stretch>
        </p:blipFill>
        <p:spPr>
          <a:xfrm>
            <a:off x="7924800" y="71221"/>
            <a:ext cx="3860800" cy="468250"/>
          </a:xfrm>
          <a:prstGeom prst="rect">
            <a:avLst/>
          </a:prstGeom>
          <a:noFill/>
          <a:ln>
            <a:noFill/>
          </a:ln>
        </p:spPr>
      </p:pic>
      <p:sp>
        <p:nvSpPr>
          <p:cNvPr id="119" name="Google Shape;119;p3"/>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120" name="Google Shape;120;p3"/>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335915" y="764540"/>
            <a:ext cx="11172190" cy="1000125"/>
          </a:xfrm>
          <a:prstGeom prst="rect">
            <a:avLst/>
          </a:prstGeom>
          <a:noFill/>
        </p:spPr>
        <p:txBody>
          <a:bodyPr wrap="square" rtlCol="0" anchor="t">
            <a:spAutoFit/>
          </a:bodyPr>
          <a:p>
            <a:r>
              <a:rPr lang="en-IN" sz="2800">
                <a:latin typeface="Calibri" panose="020F0502020204030204" charset="0"/>
                <a:cs typeface="Calibri" panose="020F0502020204030204" charset="0"/>
                <a:sym typeface="+mn-ea"/>
              </a:rPr>
              <a:t>Digital to Analog Converters (DAC)</a:t>
            </a:r>
            <a:br>
              <a:rPr lang="en-IN" sz="3110">
                <a:sym typeface="+mn-ea"/>
              </a:rPr>
            </a:br>
            <a:endParaRPr lang="en-IN" sz="311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cxnSp>
        <p:nvCxnSpPr>
          <p:cNvPr id="275" name="Google Shape;275;g2c3e349c81e_3_11"/>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276" name="Google Shape;276;g2c3e349c81e_3_11"/>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7" name="Google Shape;277;g2c3e349c81e_3_11"/>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78" name="Google Shape;278;g2c3e349c81e_3_11"/>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279" name="Google Shape;279;g2c3e349c81e_3_11"/>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280" name="Google Shape;280;g2c3e349c81e_3_11"/>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 Box 3"/>
          <p:cNvSpPr txBox="1"/>
          <p:nvPr/>
        </p:nvSpPr>
        <p:spPr>
          <a:xfrm>
            <a:off x="396240" y="664845"/>
            <a:ext cx="4064000" cy="398780"/>
          </a:xfrm>
          <a:prstGeom prst="rect">
            <a:avLst/>
          </a:prstGeom>
          <a:noFill/>
        </p:spPr>
        <p:txBody>
          <a:bodyPr wrap="square" rtlCol="0">
            <a:spAutoFit/>
          </a:bodyPr>
          <a:p>
            <a:r>
              <a:rPr lang="en-IN" altLang="en-US" sz="2000" b="1"/>
              <a:t>PVT analysis of CS-DAC :</a:t>
            </a:r>
            <a:endParaRPr lang="en-IN" altLang="en-US" sz="2000" b="1"/>
          </a:p>
        </p:txBody>
      </p:sp>
      <p:pic>
        <p:nvPicPr>
          <p:cNvPr id="10" name="Picture Placeholder 9" descr="PVT5_dac"/>
          <p:cNvPicPr>
            <a:picLocks noChangeAspect="1"/>
          </p:cNvPicPr>
          <p:nvPr>
            <p:ph type="pic" idx="2"/>
          </p:nvPr>
        </p:nvPicPr>
        <p:blipFill>
          <a:blip r:embed="rId2"/>
          <a:stretch>
            <a:fillRect/>
          </a:stretch>
        </p:blipFill>
        <p:spPr>
          <a:xfrm>
            <a:off x="191770" y="1196340"/>
            <a:ext cx="5579745" cy="2539365"/>
          </a:xfrm>
          <a:prstGeom prst="rect">
            <a:avLst/>
          </a:prstGeom>
        </p:spPr>
      </p:pic>
      <p:pic>
        <p:nvPicPr>
          <p:cNvPr id="9" name="Picture 8" descr="PVT4_dac"/>
          <p:cNvPicPr>
            <a:picLocks noChangeAspect="1"/>
          </p:cNvPicPr>
          <p:nvPr/>
        </p:nvPicPr>
        <p:blipFill>
          <a:blip r:embed="rId3"/>
          <a:stretch>
            <a:fillRect/>
          </a:stretch>
        </p:blipFill>
        <p:spPr>
          <a:xfrm>
            <a:off x="406400" y="3860800"/>
            <a:ext cx="5292725" cy="2466975"/>
          </a:xfrm>
          <a:prstGeom prst="rect">
            <a:avLst/>
          </a:prstGeom>
        </p:spPr>
      </p:pic>
      <p:pic>
        <p:nvPicPr>
          <p:cNvPr id="8" name="Picture 7" descr="PVT3_dac"/>
          <p:cNvPicPr>
            <a:picLocks noChangeAspect="1"/>
          </p:cNvPicPr>
          <p:nvPr/>
        </p:nvPicPr>
        <p:blipFill>
          <a:blip r:embed="rId4"/>
          <a:stretch>
            <a:fillRect/>
          </a:stretch>
        </p:blipFill>
        <p:spPr>
          <a:xfrm>
            <a:off x="5821680" y="1268730"/>
            <a:ext cx="6146800" cy="2501265"/>
          </a:xfrm>
          <a:prstGeom prst="rect">
            <a:avLst/>
          </a:prstGeom>
        </p:spPr>
      </p:pic>
      <p:pic>
        <p:nvPicPr>
          <p:cNvPr id="7" name="Picture 6" descr="PVT2_dac"/>
          <p:cNvPicPr>
            <a:picLocks noChangeAspect="1"/>
          </p:cNvPicPr>
          <p:nvPr/>
        </p:nvPicPr>
        <p:blipFill>
          <a:blip r:embed="rId5"/>
          <a:stretch>
            <a:fillRect/>
          </a:stretch>
        </p:blipFill>
        <p:spPr>
          <a:xfrm>
            <a:off x="5664200" y="3868420"/>
            <a:ext cx="6185535" cy="23812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cxnSp>
        <p:nvCxnSpPr>
          <p:cNvPr id="275" name="Google Shape;275;g2c3e349c81e_3_11"/>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276" name="Google Shape;276;g2c3e349c81e_3_11"/>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7" name="Google Shape;277;g2c3e349c81e_3_11"/>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78" name="Google Shape;278;g2c3e349c81e_3_11"/>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279" name="Google Shape;279;g2c3e349c81e_3_11"/>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280" name="Google Shape;280;g2c3e349c81e_3_11"/>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 Box 3"/>
          <p:cNvSpPr txBox="1"/>
          <p:nvPr/>
        </p:nvSpPr>
        <p:spPr>
          <a:xfrm>
            <a:off x="396240" y="664845"/>
            <a:ext cx="4064000" cy="398780"/>
          </a:xfrm>
          <a:prstGeom prst="rect">
            <a:avLst/>
          </a:prstGeom>
          <a:noFill/>
        </p:spPr>
        <p:txBody>
          <a:bodyPr wrap="square" rtlCol="0">
            <a:spAutoFit/>
          </a:bodyPr>
          <a:p>
            <a:r>
              <a:rPr lang="en-IN" altLang="en-US" sz="2000" b="1"/>
              <a:t>PVT analysis of CS-DAC :</a:t>
            </a:r>
            <a:endParaRPr lang="en-IN" altLang="en-US" sz="2000" b="1"/>
          </a:p>
        </p:txBody>
      </p:sp>
      <p:pic>
        <p:nvPicPr>
          <p:cNvPr id="6" name="Picture Placeholder 5" descr="PVT1_dac"/>
          <p:cNvPicPr>
            <a:picLocks noChangeAspect="1"/>
          </p:cNvPicPr>
          <p:nvPr>
            <p:ph type="pic" idx="2"/>
          </p:nvPr>
        </p:nvPicPr>
        <p:blipFill>
          <a:blip r:embed="rId2"/>
          <a:stretch>
            <a:fillRect/>
          </a:stretch>
        </p:blipFill>
        <p:spPr>
          <a:xfrm>
            <a:off x="1055370" y="1772920"/>
            <a:ext cx="9401810" cy="372999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cxnSp>
        <p:nvCxnSpPr>
          <p:cNvPr id="275" name="Google Shape;275;g2c3e349c81e_3_11"/>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276" name="Google Shape;276;g2c3e349c81e_3_11"/>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7" name="Google Shape;277;g2c3e349c81e_3_11"/>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78" name="Google Shape;278;g2c3e349c81e_3_11"/>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279" name="Google Shape;279;g2c3e349c81e_3_11"/>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280" name="Google Shape;280;g2c3e349c81e_3_11"/>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 Box 3"/>
          <p:cNvSpPr txBox="1"/>
          <p:nvPr/>
        </p:nvSpPr>
        <p:spPr>
          <a:xfrm>
            <a:off x="396240" y="880110"/>
            <a:ext cx="4064000" cy="398780"/>
          </a:xfrm>
          <a:prstGeom prst="rect">
            <a:avLst/>
          </a:prstGeom>
          <a:noFill/>
        </p:spPr>
        <p:txBody>
          <a:bodyPr wrap="square" rtlCol="0">
            <a:spAutoFit/>
          </a:bodyPr>
          <a:p>
            <a:r>
              <a:rPr lang="en-IN" altLang="en-US" sz="2000" b="1"/>
              <a:t>Transient analysis of CS-DAC :</a:t>
            </a:r>
            <a:endParaRPr lang="en-IN" altLang="en-US" sz="2000" b="1"/>
          </a:p>
        </p:txBody>
      </p:sp>
      <p:pic>
        <p:nvPicPr>
          <p:cNvPr id="11" name="Picture Placeholder 10" descr="sine_wave_up_down_output_dac"/>
          <p:cNvPicPr>
            <a:picLocks noChangeAspect="1"/>
          </p:cNvPicPr>
          <p:nvPr>
            <p:ph type="pic" idx="2"/>
          </p:nvPr>
        </p:nvPicPr>
        <p:blipFill>
          <a:blip r:embed="rId2"/>
          <a:stretch>
            <a:fillRect/>
          </a:stretch>
        </p:blipFill>
        <p:spPr>
          <a:xfrm>
            <a:off x="1915160" y="1484630"/>
            <a:ext cx="8513445" cy="462661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cxnSp>
        <p:nvCxnSpPr>
          <p:cNvPr id="275" name="Google Shape;275;g2c3e349c81e_3_11"/>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276" name="Google Shape;276;g2c3e349c81e_3_11"/>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7" name="Google Shape;277;g2c3e349c81e_3_11"/>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78" name="Google Shape;278;g2c3e349c81e_3_11"/>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279" name="Google Shape;279;g2c3e349c81e_3_11"/>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280" name="Google Shape;280;g2c3e349c81e_3_11"/>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 Box 3"/>
          <p:cNvSpPr txBox="1"/>
          <p:nvPr/>
        </p:nvSpPr>
        <p:spPr>
          <a:xfrm>
            <a:off x="396240" y="880110"/>
            <a:ext cx="4064000" cy="398780"/>
          </a:xfrm>
          <a:prstGeom prst="rect">
            <a:avLst/>
          </a:prstGeom>
          <a:noFill/>
        </p:spPr>
        <p:txBody>
          <a:bodyPr wrap="square" rtlCol="0">
            <a:spAutoFit/>
          </a:bodyPr>
          <a:p>
            <a:r>
              <a:rPr lang="en-IN" altLang="en-US" sz="2000" b="1"/>
              <a:t>Conclusion :</a:t>
            </a:r>
            <a:endParaRPr lang="en-IN" altLang="en-US" sz="2000" b="1"/>
          </a:p>
        </p:txBody>
      </p:sp>
      <p:sp>
        <p:nvSpPr>
          <p:cNvPr id="2" name="Text Box 1"/>
          <p:cNvSpPr txBox="1"/>
          <p:nvPr/>
        </p:nvSpPr>
        <p:spPr>
          <a:xfrm>
            <a:off x="426085" y="1523365"/>
            <a:ext cx="11358880" cy="4313555"/>
          </a:xfrm>
          <a:prstGeom prst="rect">
            <a:avLst/>
          </a:prstGeom>
          <a:noFill/>
        </p:spPr>
        <p:txBody>
          <a:bodyPr wrap="square" rtlCol="0" anchor="t">
            <a:noAutofit/>
          </a:bodyPr>
          <a:p>
            <a:pPr marL="285750" indent="-285750">
              <a:buFont typeface="Arial" panose="020B0604020202020204" pitchFamily="34" charset="0"/>
              <a:buChar char="•"/>
            </a:pPr>
            <a:r>
              <a:rPr lang="en-US" sz="2400">
                <a:latin typeface="Calibri Light" panose="020F0302020204030204" charset="0"/>
                <a:cs typeface="Calibri Light" panose="020F0302020204030204" charset="0"/>
              </a:rPr>
              <a:t>Successfully designed and simulated an 8-bit DAC using Virtuoso 6.1.6 and UMC180nm technology.</a:t>
            </a:r>
            <a:endParaRPr lang="en-US" sz="2400">
              <a:latin typeface="Calibri Light" panose="020F0302020204030204" charset="0"/>
              <a:cs typeface="Calibri Light" panose="020F0302020204030204" charset="0"/>
            </a:endParaRPr>
          </a:p>
          <a:p>
            <a:pPr marL="285750" indent="-285750">
              <a:buFont typeface="Arial" panose="020B0604020202020204" pitchFamily="34" charset="0"/>
              <a:buChar char="•"/>
            </a:pPr>
            <a:r>
              <a:rPr lang="en-US" sz="2400">
                <a:latin typeface="Calibri Light" panose="020F0302020204030204" charset="0"/>
                <a:cs typeface="Calibri Light" panose="020F0302020204030204" charset="0"/>
              </a:rPr>
              <a:t>Used transmission gates instead of conventional switches for superior performance.</a:t>
            </a:r>
            <a:endParaRPr lang="en-US" sz="2400">
              <a:latin typeface="Calibri Light" panose="020F0302020204030204" charset="0"/>
              <a:cs typeface="Calibri Light" panose="020F0302020204030204" charset="0"/>
            </a:endParaRPr>
          </a:p>
          <a:p>
            <a:pPr marL="285750" indent="-285750">
              <a:buFont typeface="Arial" panose="020B0604020202020204" pitchFamily="34" charset="0"/>
              <a:buChar char="•"/>
            </a:pPr>
            <a:r>
              <a:rPr lang="en-US" sz="2400">
                <a:latin typeface="Calibri Light" panose="020F0302020204030204" charset="0"/>
                <a:cs typeface="Calibri Light" panose="020F0302020204030204" charset="0"/>
              </a:rPr>
              <a:t>Achieved high precision and low sensitivity to process variations.</a:t>
            </a:r>
            <a:endParaRPr lang="en-US" sz="2400">
              <a:latin typeface="Calibri Light" panose="020F0302020204030204" charset="0"/>
              <a:cs typeface="Calibri Light" panose="020F0302020204030204" charset="0"/>
            </a:endParaRPr>
          </a:p>
          <a:p>
            <a:pPr marL="285750" indent="-285750">
              <a:buFont typeface="Arial" panose="020B0604020202020204" pitchFamily="34" charset="0"/>
              <a:buChar char="•"/>
            </a:pPr>
            <a:r>
              <a:rPr lang="en-US" sz="2400">
                <a:latin typeface="Calibri Light" panose="020F0302020204030204" charset="0"/>
                <a:cs typeface="Calibri Light" panose="020F0302020204030204" charset="0"/>
              </a:rPr>
              <a:t>Met project requirements with a monotonic transfer curve for all digital inputs [00000000] to [11111111].</a:t>
            </a:r>
            <a:endParaRPr lang="en-US" sz="2400">
              <a:latin typeface="Calibri Light" panose="020F0302020204030204" charset="0"/>
              <a:cs typeface="Calibri Light" panose="020F0302020204030204" charset="0"/>
            </a:endParaRPr>
          </a:p>
          <a:p>
            <a:pPr marL="285750" indent="-285750">
              <a:buFont typeface="Arial" panose="020B0604020202020204" pitchFamily="34" charset="0"/>
              <a:buChar char="•"/>
            </a:pPr>
            <a:r>
              <a:rPr lang="en-US" sz="2400">
                <a:latin typeface="Calibri Light" panose="020F0302020204030204" charset="0"/>
                <a:cs typeface="Calibri Light" panose="020F0302020204030204" charset="0"/>
              </a:rPr>
              <a:t>Observed slight gain variation only for higher digital words above [10101010].</a:t>
            </a:r>
            <a:endParaRPr lang="en-US" sz="2400">
              <a:latin typeface="Calibri Light" panose="020F0302020204030204" charset="0"/>
              <a:cs typeface="Calibri Light" panose="020F0302020204030204" charset="0"/>
            </a:endParaRPr>
          </a:p>
          <a:p>
            <a:pPr marL="285750" indent="-285750">
              <a:buFont typeface="Arial" panose="020B0604020202020204" pitchFamily="34" charset="0"/>
              <a:buChar char="•"/>
            </a:pPr>
            <a:r>
              <a:rPr lang="en-US" sz="2400">
                <a:latin typeface="Calibri Light" panose="020F0302020204030204" charset="0"/>
                <a:cs typeface="Calibri Light" panose="020F0302020204030204" charset="0"/>
              </a:rPr>
              <a:t>Enhanced linearity and noise rejection compared to conventional resistor-based designs.</a:t>
            </a:r>
            <a:endParaRPr lang="en-US" sz="2400">
              <a:latin typeface="Calibri Light" panose="020F0302020204030204" charset="0"/>
              <a:cs typeface="Calibri Light" panose="020F0302020204030204" charset="0"/>
            </a:endParaRPr>
          </a:p>
          <a:p>
            <a:pPr marL="285750" indent="-285750">
              <a:buFont typeface="Arial" panose="020B0604020202020204" pitchFamily="34" charset="0"/>
              <a:buChar char="•"/>
            </a:pPr>
            <a:r>
              <a:rPr lang="en-US" sz="2400">
                <a:latin typeface="Calibri Light" panose="020F0302020204030204" charset="0"/>
                <a:cs typeface="Calibri Light" panose="020F0302020204030204" charset="0"/>
              </a:rPr>
              <a:t>Contributed valuable insights to data converter design.</a:t>
            </a:r>
            <a:endParaRPr lang="en-US" sz="2400">
              <a:latin typeface="Calibri Light" panose="020F0302020204030204" charset="0"/>
              <a:cs typeface="Calibri Light" panose="020F03020202040302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cxnSp>
        <p:nvCxnSpPr>
          <p:cNvPr id="275" name="Google Shape;275;g2c3e349c81e_3_11"/>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276" name="Google Shape;276;g2c3e349c81e_3_11"/>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7" name="Google Shape;277;g2c3e349c81e_3_11"/>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78" name="Google Shape;278;g2c3e349c81e_3_11"/>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279" name="Google Shape;279;g2c3e349c81e_3_11"/>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280" name="Google Shape;280;g2c3e349c81e_3_11"/>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 Box 2"/>
          <p:cNvSpPr txBox="1"/>
          <p:nvPr/>
        </p:nvSpPr>
        <p:spPr>
          <a:xfrm>
            <a:off x="4656455" y="3136900"/>
            <a:ext cx="2948305" cy="583565"/>
          </a:xfrm>
          <a:prstGeom prst="rect">
            <a:avLst/>
          </a:prstGeom>
          <a:noFill/>
        </p:spPr>
        <p:txBody>
          <a:bodyPr wrap="square" rtlCol="0">
            <a:spAutoFit/>
          </a:bodyPr>
          <a:p>
            <a:pPr algn="ctr"/>
            <a:r>
              <a:rPr lang="en-IN" altLang="en-US" sz="3200">
                <a:latin typeface="Bahnschrift SemiBold Condensed" panose="020B0502040204020203" charset="0"/>
                <a:cs typeface="Bahnschrift SemiBold Condensed" panose="020B0502040204020203" charset="0"/>
              </a:rPr>
              <a:t>Thank you</a:t>
            </a:r>
            <a:endParaRPr lang="en-IN" altLang="en-US" sz="3200">
              <a:latin typeface="Bahnschrift SemiBold Condensed" panose="020B0502040204020203" charset="0"/>
              <a:cs typeface="Bahnschrift SemiBold Condensed" panose="020B0502040204020203"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4"/>
          <p:cNvSpPr txBox="1"/>
          <p:nvPr>
            <p:ph type="title"/>
          </p:nvPr>
        </p:nvSpPr>
        <p:spPr>
          <a:xfrm>
            <a:off x="502049" y="686275"/>
            <a:ext cx="11379300" cy="71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Calibri" panose="020F0502020204030204"/>
              <a:buNone/>
            </a:pPr>
            <a:r>
              <a:rPr lang="en-IN" sz="2800"/>
              <a:t>D</a:t>
            </a:r>
            <a:r>
              <a:rPr lang="en-IN" sz="2800"/>
              <a:t>AC parameters</a:t>
            </a:r>
            <a:endParaRPr lang="en-IN" sz="2800"/>
          </a:p>
        </p:txBody>
      </p:sp>
      <p:sp>
        <p:nvSpPr>
          <p:cNvPr id="126" name="Google Shape;126;p4"/>
          <p:cNvSpPr txBox="1"/>
          <p:nvPr/>
        </p:nvSpPr>
        <p:spPr>
          <a:xfrm>
            <a:off x="548640" y="1423035"/>
            <a:ext cx="7599680" cy="4674235"/>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en-IN" sz="2200">
                <a:solidFill>
                  <a:schemeClr val="dk1"/>
                </a:solidFill>
                <a:latin typeface="Calibri" panose="020F0502020204030204"/>
                <a:ea typeface="Calibri" panose="020F0502020204030204"/>
                <a:cs typeface="Calibri" panose="020F0502020204030204"/>
                <a:sym typeface="Calibri" panose="020F0502020204030204"/>
              </a:rPr>
              <a:t>1. LSB</a:t>
            </a:r>
            <a:endParaRPr lang="en-IN" sz="22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30000"/>
              </a:lnSpc>
              <a:spcBef>
                <a:spcPts val="0"/>
              </a:spcBef>
              <a:spcAft>
                <a:spcPts val="0"/>
              </a:spcAft>
              <a:buNone/>
            </a:pPr>
            <a:r>
              <a:rPr lang="en-IN" sz="2200">
                <a:solidFill>
                  <a:schemeClr val="dk1"/>
                </a:solidFill>
                <a:latin typeface="Calibri" panose="020F0502020204030204"/>
                <a:ea typeface="Calibri" panose="020F0502020204030204"/>
                <a:cs typeface="Calibri" panose="020F0502020204030204"/>
                <a:sym typeface="Calibri" panose="020F0502020204030204"/>
              </a:rPr>
              <a:t>2. MSB</a:t>
            </a:r>
            <a:endParaRPr lang="en-IN" sz="22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30000"/>
              </a:lnSpc>
              <a:spcBef>
                <a:spcPts val="0"/>
              </a:spcBef>
              <a:spcAft>
                <a:spcPts val="0"/>
              </a:spcAft>
              <a:buNone/>
            </a:pPr>
            <a:r>
              <a:rPr lang="en-IN" sz="2200">
                <a:solidFill>
                  <a:schemeClr val="dk1"/>
                </a:solidFill>
                <a:latin typeface="Calibri" panose="020F0502020204030204"/>
                <a:ea typeface="Calibri" panose="020F0502020204030204"/>
                <a:cs typeface="Calibri" panose="020F0502020204030204"/>
                <a:sym typeface="Calibri" panose="020F0502020204030204"/>
              </a:rPr>
              <a:t>3. Differential Non linearity(DNL)</a:t>
            </a:r>
            <a:endParaRPr lang="en-IN" sz="22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30000"/>
              </a:lnSpc>
              <a:spcBef>
                <a:spcPts val="0"/>
              </a:spcBef>
              <a:spcAft>
                <a:spcPts val="0"/>
              </a:spcAft>
              <a:buNone/>
            </a:pPr>
            <a:r>
              <a:rPr lang="en-IN" sz="2200">
                <a:solidFill>
                  <a:schemeClr val="dk1"/>
                </a:solidFill>
                <a:latin typeface="Calibri" panose="020F0502020204030204"/>
                <a:ea typeface="Calibri" panose="020F0502020204030204"/>
                <a:cs typeface="Calibri" panose="020F0502020204030204"/>
                <a:sym typeface="Calibri" panose="020F0502020204030204"/>
              </a:rPr>
              <a:t>4. Integral Nonlinearity(INL)</a:t>
            </a:r>
            <a:endParaRPr sz="22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30000"/>
              </a:lnSpc>
              <a:spcBef>
                <a:spcPts val="0"/>
              </a:spcBef>
              <a:spcAft>
                <a:spcPts val="0"/>
              </a:spcAft>
              <a:buNone/>
            </a:pPr>
            <a:r>
              <a:rPr lang="en-IN" sz="2200">
                <a:solidFill>
                  <a:schemeClr val="dk1"/>
                </a:solidFill>
                <a:latin typeface="Calibri" panose="020F0502020204030204"/>
                <a:ea typeface="Calibri" panose="020F0502020204030204"/>
                <a:cs typeface="Calibri" panose="020F0502020204030204"/>
                <a:sym typeface="Calibri" panose="020F0502020204030204"/>
              </a:rPr>
              <a:t>5. Offset</a:t>
            </a:r>
            <a:endParaRPr lang="en-IN" sz="22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30000"/>
              </a:lnSpc>
              <a:spcBef>
                <a:spcPts val="0"/>
              </a:spcBef>
              <a:spcAft>
                <a:spcPts val="0"/>
              </a:spcAft>
              <a:buNone/>
            </a:pPr>
            <a:r>
              <a:rPr lang="en-IN" sz="2200">
                <a:solidFill>
                  <a:schemeClr val="dk1"/>
                </a:solidFill>
                <a:latin typeface="Calibri" panose="020F0502020204030204"/>
                <a:ea typeface="Calibri" panose="020F0502020204030204"/>
                <a:cs typeface="Calibri" panose="020F0502020204030204"/>
                <a:sym typeface="Calibri" panose="020F0502020204030204"/>
              </a:rPr>
              <a:t>6. Gain error</a:t>
            </a:r>
            <a:endParaRPr lang="en-IN" sz="22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30000"/>
              </a:lnSpc>
              <a:spcBef>
                <a:spcPts val="0"/>
              </a:spcBef>
              <a:spcAft>
                <a:spcPts val="0"/>
              </a:spcAft>
              <a:buNone/>
            </a:pPr>
            <a:r>
              <a:rPr lang="en-IN" sz="2200">
                <a:solidFill>
                  <a:schemeClr val="dk1"/>
                </a:solidFill>
                <a:latin typeface="Calibri" panose="020F0502020204030204"/>
                <a:ea typeface="Calibri" panose="020F0502020204030204"/>
                <a:cs typeface="Calibri" panose="020F0502020204030204"/>
                <a:sym typeface="Calibri" panose="020F0502020204030204"/>
              </a:rPr>
              <a:t>7. Latency</a:t>
            </a:r>
            <a:endParaRPr lang="en-IN" sz="22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30000"/>
              </a:lnSpc>
              <a:spcBef>
                <a:spcPts val="0"/>
              </a:spcBef>
              <a:spcAft>
                <a:spcPts val="0"/>
              </a:spcAft>
              <a:buNone/>
            </a:pPr>
            <a:r>
              <a:rPr lang="en-IN" sz="2200">
                <a:solidFill>
                  <a:schemeClr val="dk1"/>
                </a:solidFill>
                <a:latin typeface="Calibri" panose="020F0502020204030204"/>
                <a:ea typeface="Calibri" panose="020F0502020204030204"/>
                <a:cs typeface="Calibri" panose="020F0502020204030204"/>
                <a:sym typeface="Calibri" panose="020F0502020204030204"/>
              </a:rPr>
              <a:t>8. Signal to noise ratio(SNR)</a:t>
            </a:r>
            <a:endParaRPr lang="en-IN" sz="22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30000"/>
              </a:lnSpc>
              <a:spcBef>
                <a:spcPts val="0"/>
              </a:spcBef>
              <a:spcAft>
                <a:spcPts val="0"/>
              </a:spcAft>
              <a:buNone/>
            </a:pPr>
            <a:r>
              <a:rPr lang="en-IN" sz="2200">
                <a:solidFill>
                  <a:schemeClr val="dk1"/>
                </a:solidFill>
                <a:latin typeface="Calibri" panose="020F0502020204030204"/>
                <a:ea typeface="Calibri" panose="020F0502020204030204"/>
                <a:cs typeface="Calibri" panose="020F0502020204030204"/>
                <a:sym typeface="Calibri" panose="020F0502020204030204"/>
              </a:rPr>
              <a:t>9. Dynamic range</a:t>
            </a:r>
            <a:endParaRPr sz="22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30000"/>
              </a:lnSpc>
              <a:spcBef>
                <a:spcPts val="0"/>
              </a:spcBef>
              <a:spcAft>
                <a:spcPts val="0"/>
              </a:spcAft>
              <a:buNone/>
            </a:pPr>
            <a:endParaRPr sz="2200">
              <a:solidFill>
                <a:schemeClr val="dk1"/>
              </a:solidFill>
              <a:latin typeface="Calibri" panose="020F0502020204030204"/>
              <a:ea typeface="Calibri" panose="020F0502020204030204"/>
              <a:cs typeface="Calibri" panose="020F0502020204030204"/>
              <a:sym typeface="Calibri" panose="020F0502020204030204"/>
            </a:endParaRPr>
          </a:p>
        </p:txBody>
      </p:sp>
      <p:cxnSp>
        <p:nvCxnSpPr>
          <p:cNvPr id="127" name="Google Shape;127;p4"/>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128" name="Google Shape;128;p4"/>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 name="Google Shape;129;p4"/>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30" name="Google Shape;130;p4"/>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131" name="Google Shape;131;p4"/>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132" name="Google Shape;132;p4"/>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36" name="Shape 136"/>
        <p:cNvGrpSpPr/>
        <p:nvPr/>
      </p:nvGrpSpPr>
      <p:grpSpPr>
        <a:xfrm>
          <a:off x="0" y="0"/>
          <a:ext cx="0" cy="0"/>
          <a:chOff x="0" y="0"/>
          <a:chExt cx="0" cy="0"/>
        </a:xfrm>
      </p:grpSpPr>
      <p:pic>
        <p:nvPicPr>
          <p:cNvPr id="137" name="Google Shape;137;p5"/>
          <p:cNvPicPr preferRelativeResize="0"/>
          <p:nvPr/>
        </p:nvPicPr>
        <p:blipFill rotWithShape="1">
          <a:blip r:embed="rId1"/>
          <a:srcRect/>
          <a:stretch>
            <a:fillRect/>
          </a:stretch>
        </p:blipFill>
        <p:spPr>
          <a:xfrm>
            <a:off x="6180455" y="1402080"/>
            <a:ext cx="5704205" cy="475488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38" name="Google Shape;138;p5"/>
          <p:cNvPicPr preferRelativeResize="0"/>
          <p:nvPr/>
        </p:nvPicPr>
        <p:blipFill rotWithShape="1">
          <a:blip r:embed="rId2"/>
          <a:srcRect/>
          <a:stretch>
            <a:fillRect/>
          </a:stretch>
        </p:blipFill>
        <p:spPr>
          <a:xfrm>
            <a:off x="335280" y="1396365"/>
            <a:ext cx="5546725" cy="475488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39" name="Google Shape;139;p5"/>
          <p:cNvSpPr txBox="1"/>
          <p:nvPr/>
        </p:nvSpPr>
        <p:spPr>
          <a:xfrm>
            <a:off x="1559292" y="693072"/>
            <a:ext cx="1073216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dk1"/>
                </a:solidFill>
                <a:latin typeface="Calibri" panose="020F0502020204030204"/>
                <a:ea typeface="Calibri" panose="020F0502020204030204"/>
                <a:cs typeface="Calibri" panose="020F0502020204030204"/>
                <a:sym typeface="Calibri" panose="020F0502020204030204"/>
              </a:rPr>
              <a:t>DNL                                                                      INL</a:t>
            </a:r>
            <a:endParaRPr lang="en-IN" sz="2800">
              <a:solidFill>
                <a:schemeClr val="dk1"/>
              </a:solidFill>
              <a:latin typeface="Calibri" panose="020F0502020204030204"/>
              <a:ea typeface="Calibri" panose="020F0502020204030204"/>
              <a:cs typeface="Calibri" panose="020F0502020204030204"/>
              <a:sym typeface="Calibri" panose="020F0502020204030204"/>
            </a:endParaRPr>
          </a:p>
        </p:txBody>
      </p:sp>
      <p:cxnSp>
        <p:nvCxnSpPr>
          <p:cNvPr id="140" name="Google Shape;140;p5"/>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141" name="Google Shape;141;p5"/>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2" name="Google Shape;142;p5"/>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43" name="Google Shape;143;p5"/>
          <p:cNvPicPr preferRelativeResize="0"/>
          <p:nvPr/>
        </p:nvPicPr>
        <p:blipFill rotWithShape="1">
          <a:blip r:embed="rId3"/>
          <a:srcRect l="1669" t="18482" r="2928" b="16826"/>
          <a:stretch>
            <a:fillRect/>
          </a:stretch>
        </p:blipFill>
        <p:spPr>
          <a:xfrm>
            <a:off x="7924800" y="71221"/>
            <a:ext cx="3860800" cy="468250"/>
          </a:xfrm>
          <a:prstGeom prst="rect">
            <a:avLst/>
          </a:prstGeom>
          <a:noFill/>
          <a:ln>
            <a:noFill/>
          </a:ln>
        </p:spPr>
      </p:pic>
      <p:sp>
        <p:nvSpPr>
          <p:cNvPr id="144" name="Google Shape;144;p5"/>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145" name="Google Shape;145;p5"/>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9" name="Shape 149"/>
        <p:cNvGrpSpPr/>
        <p:nvPr/>
      </p:nvGrpSpPr>
      <p:grpSpPr>
        <a:xfrm>
          <a:off x="0" y="0"/>
          <a:ext cx="0" cy="0"/>
          <a:chOff x="0" y="0"/>
          <a:chExt cx="0" cy="0"/>
        </a:xfrm>
      </p:grpSpPr>
      <p:pic>
        <p:nvPicPr>
          <p:cNvPr id="150" name="Google Shape;150;p6"/>
          <p:cNvPicPr preferRelativeResize="0"/>
          <p:nvPr/>
        </p:nvPicPr>
        <p:blipFill rotWithShape="1">
          <a:blip r:embed="rId1"/>
          <a:srcRect/>
          <a:stretch>
            <a:fillRect/>
          </a:stretch>
        </p:blipFill>
        <p:spPr>
          <a:xfrm>
            <a:off x="6089650" y="1268730"/>
            <a:ext cx="5560695" cy="485140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51" name="Google Shape;151;p6"/>
          <p:cNvPicPr preferRelativeResize="0"/>
          <p:nvPr/>
        </p:nvPicPr>
        <p:blipFill rotWithShape="1">
          <a:blip r:embed="rId2"/>
          <a:srcRect/>
          <a:stretch>
            <a:fillRect/>
          </a:stretch>
        </p:blipFill>
        <p:spPr>
          <a:xfrm>
            <a:off x="304800" y="1268730"/>
            <a:ext cx="5530850" cy="485140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52" name="Google Shape;152;p6"/>
          <p:cNvSpPr txBox="1"/>
          <p:nvPr/>
        </p:nvSpPr>
        <p:spPr>
          <a:xfrm>
            <a:off x="1271237" y="702711"/>
            <a:ext cx="986589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dk1"/>
                </a:solidFill>
                <a:latin typeface="Calibri" panose="020F0502020204030204"/>
                <a:ea typeface="Calibri" panose="020F0502020204030204"/>
                <a:cs typeface="Calibri" panose="020F0502020204030204"/>
                <a:sym typeface="Calibri" panose="020F0502020204030204"/>
              </a:rPr>
              <a:t>           Offset Error                                                 Gain error</a:t>
            </a:r>
            <a:endParaRPr lang="en-IN" sz="2800">
              <a:solidFill>
                <a:schemeClr val="dk1"/>
              </a:solidFill>
              <a:latin typeface="Calibri" panose="020F0502020204030204"/>
              <a:ea typeface="Calibri" panose="020F0502020204030204"/>
              <a:cs typeface="Calibri" panose="020F0502020204030204"/>
              <a:sym typeface="Calibri" panose="020F0502020204030204"/>
            </a:endParaRPr>
          </a:p>
        </p:txBody>
      </p:sp>
      <p:cxnSp>
        <p:nvCxnSpPr>
          <p:cNvPr id="153" name="Google Shape;153;p6"/>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154" name="Google Shape;154;p6"/>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5" name="Google Shape;155;p6"/>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56" name="Google Shape;156;p6"/>
          <p:cNvPicPr preferRelativeResize="0"/>
          <p:nvPr/>
        </p:nvPicPr>
        <p:blipFill rotWithShape="1">
          <a:blip r:embed="rId3"/>
          <a:srcRect l="1669" t="18482" r="2928" b="16826"/>
          <a:stretch>
            <a:fillRect/>
          </a:stretch>
        </p:blipFill>
        <p:spPr>
          <a:xfrm>
            <a:off x="7924800" y="71221"/>
            <a:ext cx="3860800" cy="468250"/>
          </a:xfrm>
          <a:prstGeom prst="rect">
            <a:avLst/>
          </a:prstGeom>
          <a:noFill/>
          <a:ln>
            <a:noFill/>
          </a:ln>
        </p:spPr>
      </p:pic>
      <p:sp>
        <p:nvSpPr>
          <p:cNvPr id="157" name="Google Shape;157;p6"/>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158" name="Google Shape;158;p6"/>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62" name="Shape 162"/>
        <p:cNvGrpSpPr/>
        <p:nvPr/>
      </p:nvGrpSpPr>
      <p:grpSpPr>
        <a:xfrm>
          <a:off x="0" y="0"/>
          <a:ext cx="0" cy="0"/>
          <a:chOff x="0" y="0"/>
          <a:chExt cx="0" cy="0"/>
        </a:xfrm>
      </p:grpSpPr>
      <p:sp>
        <p:nvSpPr>
          <p:cNvPr id="163" name="Google Shape;163;p7"/>
          <p:cNvSpPr txBox="1"/>
          <p:nvPr>
            <p:ph type="title"/>
          </p:nvPr>
        </p:nvSpPr>
        <p:spPr>
          <a:xfrm>
            <a:off x="407035" y="781050"/>
            <a:ext cx="11054080" cy="58039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panose="020F0502020204030204"/>
              <a:buNone/>
            </a:pPr>
            <a:r>
              <a:rPr lang="en-IN" sz="3110"/>
              <a:t>DAC Architectures(Driving principles)  </a:t>
            </a:r>
            <a:endParaRPr lang="en-IN" sz="3110"/>
          </a:p>
        </p:txBody>
      </p:sp>
      <p:cxnSp>
        <p:nvCxnSpPr>
          <p:cNvPr id="166" name="Google Shape;166;p7"/>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167" name="Google Shape;167;p7"/>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8" name="Google Shape;168;p7"/>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69" name="Google Shape;169;p7"/>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170" name="Google Shape;170;p7"/>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171" name="Google Shape;171;p7"/>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551180" y="1602740"/>
            <a:ext cx="7160895" cy="2069465"/>
          </a:xfrm>
          <a:prstGeom prst="rect">
            <a:avLst/>
          </a:prstGeom>
          <a:noFill/>
        </p:spPr>
        <p:txBody>
          <a:bodyPr wrap="square" rtlCol="0" anchor="t">
            <a:noAutofit/>
          </a:bodyPr>
          <a:p>
            <a:pPr marL="457200" indent="-457200">
              <a:lnSpc>
                <a:spcPct val="130000"/>
              </a:lnSpc>
              <a:buFont typeface="+mj-lt"/>
              <a:buAutoNum type="arabicPeriod"/>
            </a:pPr>
            <a:r>
              <a:rPr lang="en-IN" altLang="en-US" sz="2200">
                <a:latin typeface="Calibri" panose="020F0502020204030204" charset="0"/>
                <a:cs typeface="Calibri" panose="020F0502020204030204" charset="0"/>
              </a:rPr>
              <a:t>Voltage division </a:t>
            </a:r>
            <a:endParaRPr lang="en-IN" altLang="en-US" sz="2200">
              <a:latin typeface="Calibri" panose="020F0502020204030204" charset="0"/>
              <a:cs typeface="Calibri" panose="020F0502020204030204" charset="0"/>
            </a:endParaRPr>
          </a:p>
          <a:p>
            <a:pPr marL="457200" indent="-457200">
              <a:lnSpc>
                <a:spcPct val="130000"/>
              </a:lnSpc>
              <a:buFont typeface="+mj-lt"/>
              <a:buAutoNum type="arabicPeriod"/>
            </a:pPr>
            <a:r>
              <a:rPr lang="en-IN" altLang="en-US" sz="2200">
                <a:latin typeface="Calibri" panose="020F0502020204030204" charset="0"/>
                <a:cs typeface="Calibri" panose="020F0502020204030204" charset="0"/>
              </a:rPr>
              <a:t>Charge scaling </a:t>
            </a:r>
            <a:endParaRPr lang="en-IN" altLang="en-US" sz="2200">
              <a:latin typeface="Calibri" panose="020F0502020204030204" charset="0"/>
              <a:cs typeface="Calibri" panose="020F0502020204030204" charset="0"/>
            </a:endParaRPr>
          </a:p>
          <a:p>
            <a:pPr marL="457200" indent="-457200">
              <a:lnSpc>
                <a:spcPct val="130000"/>
              </a:lnSpc>
              <a:buFont typeface="+mj-lt"/>
              <a:buAutoNum type="arabicPeriod"/>
            </a:pPr>
            <a:r>
              <a:rPr lang="en-IN" altLang="en-US" sz="2200">
                <a:latin typeface="Calibri" panose="020F0502020204030204" charset="0"/>
                <a:cs typeface="Calibri" panose="020F0502020204030204" charset="0"/>
              </a:rPr>
              <a:t>Current steering</a:t>
            </a:r>
            <a:endParaRPr lang="en-IN" altLang="en-US" sz="2200">
              <a:latin typeface="Calibri" panose="020F0502020204030204" charset="0"/>
              <a:cs typeface="Calibri" panose="020F0502020204030204" charset="0"/>
            </a:endParaRPr>
          </a:p>
          <a:p>
            <a:pPr marL="457200" indent="-457200">
              <a:lnSpc>
                <a:spcPct val="130000"/>
              </a:lnSpc>
              <a:buFont typeface="+mj-lt"/>
              <a:buAutoNum type="arabicPeriod"/>
            </a:pPr>
            <a:r>
              <a:rPr lang="en-IN" altLang="en-US" sz="2200">
                <a:latin typeface="Calibri" panose="020F0502020204030204" charset="0"/>
                <a:cs typeface="Calibri" panose="020F0502020204030204" charset="0"/>
              </a:rPr>
              <a:t>Interpolating DAC</a:t>
            </a:r>
            <a:endParaRPr lang="en-IN" altLang="en-US" sz="2200">
              <a:latin typeface="Calibri" panose="020F0502020204030204" charset="0"/>
              <a:cs typeface="Calibri" panose="020F0502020204030204" charset="0"/>
            </a:endParaRPr>
          </a:p>
          <a:p>
            <a:pPr marL="457200" indent="-457200">
              <a:lnSpc>
                <a:spcPct val="130000"/>
              </a:lnSpc>
              <a:buFont typeface="+mj-lt"/>
              <a:buAutoNum type="arabicPeriod"/>
            </a:pPr>
            <a:r>
              <a:rPr lang="en-IN" altLang="en-US" sz="2200">
                <a:latin typeface="Calibri" panose="020F0502020204030204" charset="0"/>
                <a:cs typeface="Calibri" panose="020F0502020204030204" charset="0"/>
              </a:rPr>
              <a:t>Segmented DAC</a:t>
            </a:r>
            <a:endParaRPr lang="en-IN" altLang="en-US" sz="2200">
              <a:latin typeface="Calibri" panose="020F0502020204030204" charset="0"/>
              <a:cs typeface="Calibri" panose="020F0502020204030204" charset="0"/>
            </a:endParaRPr>
          </a:p>
          <a:p>
            <a:pPr marL="457200" indent="-457200">
              <a:lnSpc>
                <a:spcPct val="130000"/>
              </a:lnSpc>
              <a:buFont typeface="+mj-lt"/>
              <a:buAutoNum type="arabicPeriod"/>
            </a:pPr>
            <a:r>
              <a:rPr lang="en-IN" altLang="en-US" sz="2200">
                <a:latin typeface="Calibri" panose="020F0502020204030204" charset="0"/>
                <a:cs typeface="Calibri" panose="020F0502020204030204" charset="0"/>
              </a:rPr>
              <a:t>Pulse Width Modulation (PWM) DAC</a:t>
            </a:r>
            <a:endParaRPr lang="en-IN" altLang="en-US" sz="2200">
              <a:latin typeface="Calibri" panose="020F0502020204030204" charset="0"/>
              <a:cs typeface="Calibri" panose="020F0502020204030204" charset="0"/>
            </a:endParaRPr>
          </a:p>
          <a:p>
            <a:pPr marL="457200" indent="-457200">
              <a:lnSpc>
                <a:spcPct val="130000"/>
              </a:lnSpc>
              <a:buFont typeface="+mj-lt"/>
              <a:buAutoNum type="arabicPeriod"/>
            </a:pPr>
            <a:r>
              <a:rPr lang="en-IN" altLang="en-US" sz="2200">
                <a:latin typeface="Calibri" panose="020F0502020204030204" charset="0"/>
                <a:cs typeface="Calibri" panose="020F0502020204030204" charset="0"/>
              </a:rPr>
              <a:t>Sigma-Delta DAC</a:t>
            </a:r>
            <a:endParaRPr lang="en-IN" altLang="en-US" sz="2200">
              <a:latin typeface="Calibri" panose="020F0502020204030204" charset="0"/>
              <a:cs typeface="Calibri" panose="020F0502020204030204" charset="0"/>
            </a:endParaRPr>
          </a:p>
          <a:p>
            <a:pPr marL="457200" indent="-457200">
              <a:lnSpc>
                <a:spcPct val="130000"/>
              </a:lnSpc>
              <a:buFont typeface="+mj-lt"/>
              <a:buAutoNum type="arabicPeriod"/>
            </a:pPr>
            <a:r>
              <a:rPr lang="en-IN" altLang="en-US" sz="2200">
                <a:latin typeface="Calibri" panose="020F0502020204030204" charset="0"/>
                <a:cs typeface="Calibri" panose="020F0502020204030204" charset="0"/>
              </a:rPr>
              <a:t>String DAC (String Resistor Network)</a:t>
            </a:r>
            <a:endParaRPr lang="en-IN" altLang="en-US" sz="2200">
              <a:latin typeface="Calibri" panose="020F0502020204030204" charset="0"/>
              <a:cs typeface="Calibri" panose="020F0502020204030204" charset="0"/>
            </a:endParaRPr>
          </a:p>
          <a:p>
            <a:pPr marL="457200" indent="-457200">
              <a:lnSpc>
                <a:spcPct val="130000"/>
              </a:lnSpc>
              <a:buFont typeface="+mj-lt"/>
              <a:buAutoNum type="arabicPeriod"/>
            </a:pPr>
            <a:r>
              <a:rPr lang="en-IN" altLang="en-US" sz="2200">
                <a:latin typeface="Calibri" panose="020F0502020204030204" charset="0"/>
                <a:cs typeface="Calibri" panose="020F0502020204030204" charset="0"/>
              </a:rPr>
              <a:t>R-2R Ladder DAC</a:t>
            </a:r>
            <a:endParaRPr lang="en-IN" altLang="en-US" sz="2200">
              <a:latin typeface="Calibri" panose="020F0502020204030204" charset="0"/>
              <a:cs typeface="Calibri" panose="020F0502020204030204" charset="0"/>
            </a:endParaRPr>
          </a:p>
          <a:p>
            <a:pPr>
              <a:lnSpc>
                <a:spcPct val="130000"/>
              </a:lnSpc>
            </a:pPr>
            <a:r>
              <a:rPr lang="en-IN" altLang="en-US" sz="2200">
                <a:latin typeface="Calibri" panose="020F0502020204030204" charset="0"/>
                <a:cs typeface="Calibri" panose="020F0502020204030204" charset="0"/>
              </a:rPr>
              <a:t> </a:t>
            </a:r>
            <a:endParaRPr lang="en-IN" altLang="en-US" sz="2200">
              <a:latin typeface="Calibri" panose="020F0502020204030204" charset="0"/>
              <a:cs typeface="Calibri" panose="020F05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62" name="Shape 162"/>
        <p:cNvGrpSpPr/>
        <p:nvPr/>
      </p:nvGrpSpPr>
      <p:grpSpPr>
        <a:xfrm>
          <a:off x="0" y="0"/>
          <a:ext cx="0" cy="0"/>
          <a:chOff x="0" y="0"/>
          <a:chExt cx="0" cy="0"/>
        </a:xfrm>
      </p:grpSpPr>
      <p:cxnSp>
        <p:nvCxnSpPr>
          <p:cNvPr id="166" name="Google Shape;166;p7"/>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167" name="Google Shape;167;p7"/>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8" name="Google Shape;168;p7"/>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69" name="Google Shape;169;p7"/>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170" name="Google Shape;170;p7"/>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171" name="Google Shape;171;p7"/>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 Box 3"/>
          <p:cNvSpPr txBox="1"/>
          <p:nvPr/>
        </p:nvSpPr>
        <p:spPr>
          <a:xfrm>
            <a:off x="191135" y="3429000"/>
            <a:ext cx="11887200" cy="2799715"/>
          </a:xfrm>
          <a:prstGeom prst="rect">
            <a:avLst/>
          </a:prstGeom>
          <a:noFill/>
        </p:spPr>
        <p:txBody>
          <a:bodyPr wrap="square" rtlCol="0" anchor="t">
            <a:spAutoFit/>
          </a:bodyPr>
          <a:p>
            <a:r>
              <a:rPr lang="en-US" sz="2200">
                <a:latin typeface="Calibri" panose="020F0502020204030204" charset="0"/>
                <a:cs typeface="Calibri" panose="020F0502020204030204" charset="0"/>
              </a:rPr>
              <a:t>Charge Scaling:</a:t>
            </a:r>
            <a:endParaRPr lang="en-US" sz="2200">
              <a:latin typeface="Calibri" panose="020F0502020204030204" charset="0"/>
              <a:cs typeface="Calibri" panose="020F0502020204030204" charset="0"/>
            </a:endParaRPr>
          </a:p>
          <a:p>
            <a:endParaRPr lang="en-US" sz="2200">
              <a:latin typeface="Calibri" panose="020F0502020204030204" charset="0"/>
              <a:cs typeface="Calibri" panose="020F0502020204030204" charset="0"/>
            </a:endParaRPr>
          </a:p>
          <a:p>
            <a:r>
              <a:rPr lang="en-US" sz="2200">
                <a:latin typeface="Calibri" panose="020F0502020204030204" charset="0"/>
                <a:cs typeface="Calibri" panose="020F0502020204030204" charset="0"/>
              </a:rPr>
              <a:t>Principle: Charge scaling DACs operate by charging capacitors with different amounts of charge to represent digital codes. The analog output voltage is generated by summing the charges stored on these capacitors.</a:t>
            </a:r>
            <a:endParaRPr lang="en-US" sz="2200">
              <a:latin typeface="Calibri" panose="020F0502020204030204" charset="0"/>
              <a:cs typeface="Calibri" panose="020F0502020204030204" charset="0"/>
            </a:endParaRPr>
          </a:p>
          <a:p>
            <a:r>
              <a:rPr lang="en-US" sz="2200">
                <a:latin typeface="Calibri" panose="020F0502020204030204" charset="0"/>
                <a:cs typeface="Calibri" panose="020F0502020204030204" charset="0"/>
              </a:rPr>
              <a:t>Operation: Each capacitor represents a bit in the digital input code. Charging or discharging these capacitors according to the digital input creates a voltage proportional to the digital code.</a:t>
            </a:r>
            <a:endParaRPr lang="en-US" sz="2200">
              <a:latin typeface="Calibri" panose="020F0502020204030204" charset="0"/>
              <a:cs typeface="Calibri" panose="020F0502020204030204" charset="0"/>
            </a:endParaRPr>
          </a:p>
          <a:p>
            <a:r>
              <a:rPr lang="en-US" sz="2200">
                <a:latin typeface="Calibri" panose="020F0502020204030204" charset="0"/>
                <a:cs typeface="Calibri" panose="020F0502020204030204" charset="0"/>
              </a:rPr>
              <a:t>Example: The binary-weighted capacitor DAC.</a:t>
            </a:r>
            <a:endParaRPr lang="en-US" sz="2200">
              <a:latin typeface="Calibri" panose="020F0502020204030204" charset="0"/>
              <a:cs typeface="Calibri" panose="020F0502020204030204" charset="0"/>
            </a:endParaRPr>
          </a:p>
        </p:txBody>
      </p:sp>
      <p:sp>
        <p:nvSpPr>
          <p:cNvPr id="5" name="Text Box 4"/>
          <p:cNvSpPr txBox="1"/>
          <p:nvPr/>
        </p:nvSpPr>
        <p:spPr>
          <a:xfrm>
            <a:off x="190500" y="692785"/>
            <a:ext cx="11887835" cy="2461260"/>
          </a:xfrm>
          <a:prstGeom prst="rect">
            <a:avLst/>
          </a:prstGeom>
          <a:noFill/>
        </p:spPr>
        <p:txBody>
          <a:bodyPr wrap="square" rtlCol="0" anchor="t">
            <a:spAutoFit/>
          </a:bodyPr>
          <a:p>
            <a:r>
              <a:rPr lang="en-US" sz="2200">
                <a:latin typeface="Calibri" panose="020F0502020204030204" charset="0"/>
                <a:cs typeface="Calibri" panose="020F0502020204030204" charset="0"/>
              </a:rPr>
              <a:t>Current Steering:</a:t>
            </a:r>
            <a:endParaRPr lang="en-US" sz="2200">
              <a:latin typeface="Calibri" panose="020F0502020204030204" charset="0"/>
              <a:cs typeface="Calibri" panose="020F0502020204030204" charset="0"/>
            </a:endParaRPr>
          </a:p>
          <a:p>
            <a:endParaRPr lang="en-US" sz="2200">
              <a:latin typeface="Calibri" panose="020F0502020204030204" charset="0"/>
              <a:cs typeface="Calibri" panose="020F0502020204030204" charset="0"/>
            </a:endParaRPr>
          </a:p>
          <a:p>
            <a:r>
              <a:rPr lang="en-US" sz="2200">
                <a:latin typeface="Calibri" panose="020F0502020204030204" charset="0"/>
                <a:cs typeface="Calibri" panose="020F0502020204030204" charset="0"/>
              </a:rPr>
              <a:t>Principle: Current steering DACs steer current through different paths to generate the output voltage. They often utilize switching elements such as transistors to direct current flow.</a:t>
            </a:r>
            <a:endParaRPr lang="en-US" sz="2200">
              <a:latin typeface="Calibri" panose="020F0502020204030204" charset="0"/>
              <a:cs typeface="Calibri" panose="020F0502020204030204" charset="0"/>
            </a:endParaRPr>
          </a:p>
          <a:p>
            <a:r>
              <a:rPr lang="en-US" sz="2200">
                <a:latin typeface="Calibri" panose="020F0502020204030204" charset="0"/>
                <a:cs typeface="Calibri" panose="020F0502020204030204" charset="0"/>
              </a:rPr>
              <a:t>Operation: By controlling the switching of current sources, the DAC can generate an analog output voltage corresponding to the digital input code.</a:t>
            </a:r>
            <a:endParaRPr lang="en-US" sz="2200">
              <a:latin typeface="Calibri" panose="020F0502020204030204" charset="0"/>
              <a:cs typeface="Calibri" panose="020F0502020204030204" charset="0"/>
            </a:endParaRPr>
          </a:p>
          <a:p>
            <a:r>
              <a:rPr lang="en-US" sz="2200">
                <a:latin typeface="Calibri" panose="020F0502020204030204" charset="0"/>
                <a:cs typeface="Calibri" panose="020F0502020204030204" charset="0"/>
              </a:rPr>
              <a:t>Example: The binary-weighted current steering DAC.</a:t>
            </a:r>
            <a:endParaRPr lang="en-US" sz="2200">
              <a:latin typeface="Calibri" panose="020F0502020204030204" charset="0"/>
              <a:cs typeface="Calibri" panose="020F050202020403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62" name="Shape 162"/>
        <p:cNvGrpSpPr/>
        <p:nvPr/>
      </p:nvGrpSpPr>
      <p:grpSpPr>
        <a:xfrm>
          <a:off x="0" y="0"/>
          <a:ext cx="0" cy="0"/>
          <a:chOff x="0" y="0"/>
          <a:chExt cx="0" cy="0"/>
        </a:xfrm>
      </p:grpSpPr>
      <p:cxnSp>
        <p:nvCxnSpPr>
          <p:cNvPr id="166" name="Google Shape;166;p7"/>
          <p:cNvCxnSpPr/>
          <p:nvPr/>
        </p:nvCxnSpPr>
        <p:spPr>
          <a:xfrm>
            <a:off x="406400" y="609855"/>
            <a:ext cx="11379300" cy="0"/>
          </a:xfrm>
          <a:prstGeom prst="straightConnector1">
            <a:avLst/>
          </a:prstGeom>
          <a:noFill/>
          <a:ln w="38100" cap="flat" cmpd="thickThin">
            <a:solidFill>
              <a:srgbClr val="0070C0"/>
            </a:solidFill>
            <a:prstDash val="solid"/>
            <a:miter lim="800000"/>
            <a:headEnd type="none" w="sm" len="sm"/>
            <a:tailEnd type="none" w="sm" len="sm"/>
          </a:ln>
        </p:spPr>
      </p:cxnSp>
      <p:sp>
        <p:nvSpPr>
          <p:cNvPr id="167" name="Google Shape;167;p7"/>
          <p:cNvSpPr/>
          <p:nvPr/>
        </p:nvSpPr>
        <p:spPr>
          <a:xfrm>
            <a:off x="0" y="6523278"/>
            <a:ext cx="12192000" cy="304500"/>
          </a:xfrm>
          <a:prstGeom prst="rect">
            <a:avLst/>
          </a:prstGeom>
          <a:solidFill>
            <a:srgbClr val="BBD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8" name="Google Shape;168;p7"/>
          <p:cNvSpPr txBox="1"/>
          <p:nvPr/>
        </p:nvSpPr>
        <p:spPr>
          <a:xfrm>
            <a:off x="4318759" y="6493144"/>
            <a:ext cx="4470300" cy="36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ECE</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69" name="Google Shape;169;p7"/>
          <p:cNvPicPr preferRelativeResize="0"/>
          <p:nvPr/>
        </p:nvPicPr>
        <p:blipFill rotWithShape="1">
          <a:blip r:embed="rId1"/>
          <a:srcRect l="1669" t="18482" r="2928" b="16826"/>
          <a:stretch>
            <a:fillRect/>
          </a:stretch>
        </p:blipFill>
        <p:spPr>
          <a:xfrm>
            <a:off x="7924800" y="71221"/>
            <a:ext cx="3860800" cy="468250"/>
          </a:xfrm>
          <a:prstGeom prst="rect">
            <a:avLst/>
          </a:prstGeom>
          <a:noFill/>
          <a:ln>
            <a:noFill/>
          </a:ln>
        </p:spPr>
      </p:pic>
      <p:sp>
        <p:nvSpPr>
          <p:cNvPr id="170" name="Google Shape;170;p7"/>
          <p:cNvSpPr/>
          <p:nvPr/>
        </p:nvSpPr>
        <p:spPr>
          <a:xfrm>
            <a:off x="304800" y="87507"/>
            <a:ext cx="66039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2060"/>
              </a:buClr>
              <a:buSzPts val="2200"/>
              <a:buFont typeface="Calibri" panose="020F0502020204030204"/>
              <a:buNone/>
            </a:pPr>
            <a:r>
              <a:rPr lang="en-IN" sz="2200" b="1" i="0" u="none" strike="noStrike" cap="none">
                <a:solidFill>
                  <a:srgbClr val="002060"/>
                </a:solidFill>
                <a:latin typeface="Calibri" panose="020F0502020204030204"/>
                <a:ea typeface="Calibri" panose="020F0502020204030204"/>
                <a:cs typeface="Calibri" panose="020F0502020204030204"/>
                <a:sym typeface="Calibri" panose="020F0502020204030204"/>
              </a:rPr>
              <a:t>Title:</a:t>
            </a:r>
            <a:r>
              <a:rPr lang="en-IN" sz="2200" b="1">
                <a:solidFill>
                  <a:srgbClr val="002060"/>
                </a:solidFill>
                <a:latin typeface="Calibri" panose="020F0502020204030204"/>
                <a:ea typeface="Calibri" panose="020F0502020204030204"/>
                <a:cs typeface="Calibri" panose="020F0502020204030204"/>
                <a:sym typeface="Calibri" panose="020F0502020204030204"/>
              </a:rPr>
              <a:t> Current steering DAC</a:t>
            </a:r>
            <a:endParaRPr sz="2200" b="1" i="0" u="none" strike="noStrike" cap="none">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171" name="Google Shape;171;p7"/>
          <p:cNvSpPr txBox="1"/>
          <p:nvPr/>
        </p:nvSpPr>
        <p:spPr>
          <a:xfrm>
            <a:off x="152400" y="6525175"/>
            <a:ext cx="3123600" cy="304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1500" b="1">
                <a:solidFill>
                  <a:srgbClr val="000000"/>
                </a:solidFill>
                <a:latin typeface="Times New Roman" panose="02020603050405020304"/>
                <a:ea typeface="Times New Roman" panose="02020603050405020304"/>
                <a:cs typeface="Times New Roman" panose="02020603050405020304"/>
                <a:sym typeface="Times New Roman" panose="02020603050405020304"/>
              </a:rPr>
              <a:t>3/18/23</a:t>
            </a:r>
            <a:endParaRPr sz="1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 Box 2"/>
          <p:cNvSpPr txBox="1"/>
          <p:nvPr/>
        </p:nvSpPr>
        <p:spPr>
          <a:xfrm>
            <a:off x="190500" y="621030"/>
            <a:ext cx="11917680" cy="3138170"/>
          </a:xfrm>
          <a:prstGeom prst="rect">
            <a:avLst/>
          </a:prstGeom>
          <a:noFill/>
        </p:spPr>
        <p:txBody>
          <a:bodyPr wrap="square" rtlCol="0" anchor="t">
            <a:spAutoFit/>
          </a:bodyPr>
          <a:p>
            <a:r>
              <a:rPr lang="en-US" sz="2200">
                <a:latin typeface="Calibri" panose="020F0502020204030204" charset="0"/>
                <a:cs typeface="Calibri" panose="020F0502020204030204" charset="0"/>
              </a:rPr>
              <a:t>Segmented DAC:</a:t>
            </a:r>
            <a:endParaRPr lang="en-US" sz="2200">
              <a:latin typeface="Calibri" panose="020F0502020204030204" charset="0"/>
              <a:cs typeface="Calibri" panose="020F0502020204030204" charset="0"/>
            </a:endParaRPr>
          </a:p>
          <a:p>
            <a:endParaRPr lang="en-US" sz="2200">
              <a:latin typeface="Calibri" panose="020F0502020204030204" charset="0"/>
              <a:cs typeface="Calibri" panose="020F0502020204030204" charset="0"/>
            </a:endParaRPr>
          </a:p>
          <a:p>
            <a:r>
              <a:rPr lang="en-US" sz="2200">
                <a:latin typeface="Calibri" panose="020F0502020204030204" charset="0"/>
                <a:cs typeface="Calibri" panose="020F0502020204030204" charset="0"/>
              </a:rPr>
              <a:t>Principle: </a:t>
            </a:r>
            <a:r>
              <a:rPr lang="en-IN" altLang="en-US" sz="2200">
                <a:latin typeface="Calibri" panose="020F0502020204030204" charset="0"/>
                <a:cs typeface="Calibri" panose="020F0502020204030204" charset="0"/>
              </a:rPr>
              <a:t>D</a:t>
            </a:r>
            <a:r>
              <a:rPr lang="en-US" sz="2200">
                <a:latin typeface="Calibri" panose="020F0502020204030204" charset="0"/>
                <a:cs typeface="Calibri" panose="020F0502020204030204" charset="0"/>
              </a:rPr>
              <a:t>ivide the analog input range into segments and utilize different conversion techniques or architectures for each segment. This approach improves performance by tailoring the conversion method to specific input ranges.</a:t>
            </a:r>
            <a:endParaRPr lang="en-US" sz="2200">
              <a:latin typeface="Calibri" panose="020F0502020204030204" charset="0"/>
              <a:cs typeface="Calibri" panose="020F0502020204030204" charset="0"/>
            </a:endParaRPr>
          </a:p>
          <a:p>
            <a:r>
              <a:rPr lang="en-US" sz="2200">
                <a:latin typeface="Calibri" panose="020F0502020204030204" charset="0"/>
                <a:cs typeface="Calibri" panose="020F0502020204030204" charset="0"/>
              </a:rPr>
              <a:t>Operation: The DAC dynamically selects the appropriate conversion method based on the input range to optimize performance.</a:t>
            </a:r>
            <a:endParaRPr lang="en-US" sz="2200">
              <a:latin typeface="Calibri" panose="020F0502020204030204" charset="0"/>
              <a:cs typeface="Calibri" panose="020F0502020204030204" charset="0"/>
            </a:endParaRPr>
          </a:p>
          <a:p>
            <a:r>
              <a:rPr lang="en-US" sz="2200">
                <a:latin typeface="Calibri" panose="020F0502020204030204" charset="0"/>
                <a:cs typeface="Calibri" panose="020F0502020204030204" charset="0"/>
              </a:rPr>
              <a:t>Example: A segmented DAC might use a combination of voltage division, charge scaling, and current steering in different segments.</a:t>
            </a:r>
            <a:endParaRPr lang="en-US" sz="2200">
              <a:latin typeface="Calibri" panose="020F0502020204030204" charset="0"/>
              <a:cs typeface="Calibri" panose="020F0502020204030204" charset="0"/>
            </a:endParaRPr>
          </a:p>
        </p:txBody>
      </p:sp>
      <p:sp>
        <p:nvSpPr>
          <p:cNvPr id="4" name="Text Box 3"/>
          <p:cNvSpPr txBox="1"/>
          <p:nvPr/>
        </p:nvSpPr>
        <p:spPr>
          <a:xfrm>
            <a:off x="189865" y="3693160"/>
            <a:ext cx="11917680" cy="2799715"/>
          </a:xfrm>
          <a:prstGeom prst="rect">
            <a:avLst/>
          </a:prstGeom>
          <a:noFill/>
        </p:spPr>
        <p:txBody>
          <a:bodyPr wrap="square" rtlCol="0" anchor="t">
            <a:spAutoFit/>
          </a:bodyPr>
          <a:p>
            <a:r>
              <a:rPr lang="en-US" sz="2200">
                <a:latin typeface="Calibri" panose="020F0502020204030204" charset="0"/>
                <a:cs typeface="Calibri" panose="020F0502020204030204" charset="0"/>
              </a:rPr>
              <a:t>Sigma-Delta DAC:</a:t>
            </a:r>
            <a:endParaRPr lang="en-US" sz="2200">
              <a:latin typeface="Calibri" panose="020F0502020204030204" charset="0"/>
              <a:cs typeface="Calibri" panose="020F0502020204030204" charset="0"/>
            </a:endParaRPr>
          </a:p>
          <a:p>
            <a:endParaRPr lang="en-US" sz="2200">
              <a:latin typeface="Calibri" panose="020F0502020204030204" charset="0"/>
              <a:cs typeface="Calibri" panose="020F0502020204030204" charset="0"/>
            </a:endParaRPr>
          </a:p>
          <a:p>
            <a:r>
              <a:rPr lang="en-US" sz="2200">
                <a:latin typeface="Calibri" panose="020F0502020204030204" charset="0"/>
                <a:cs typeface="Calibri" panose="020F0502020204030204" charset="0"/>
              </a:rPr>
              <a:t>Principle: </a:t>
            </a:r>
            <a:r>
              <a:rPr lang="en-IN" altLang="en-US" sz="2200">
                <a:latin typeface="Calibri" panose="020F0502020204030204" charset="0"/>
                <a:cs typeface="Calibri" panose="020F0502020204030204" charset="0"/>
              </a:rPr>
              <a:t>U</a:t>
            </a:r>
            <a:r>
              <a:rPr lang="en-US" sz="2200">
                <a:latin typeface="Calibri" panose="020F0502020204030204" charset="0"/>
                <a:cs typeface="Calibri" panose="020F0502020204030204" charset="0"/>
              </a:rPr>
              <a:t>tilize oversampling and noise shaping techniques to achieve high-resolution conversion. They quantize the difference between the input signal and a feedback signal at a high sampling rate.</a:t>
            </a:r>
            <a:endParaRPr lang="en-US" sz="2200">
              <a:latin typeface="Calibri" panose="020F0502020204030204" charset="0"/>
              <a:cs typeface="Calibri" panose="020F0502020204030204" charset="0"/>
            </a:endParaRPr>
          </a:p>
          <a:p>
            <a:r>
              <a:rPr lang="en-US" sz="2200">
                <a:latin typeface="Calibri" panose="020F0502020204030204" charset="0"/>
                <a:cs typeface="Calibri" panose="020F0502020204030204" charset="0"/>
              </a:rPr>
              <a:t>Operation: Sigma-Delta DACs use a feedback loop to suppress quantization noise, allowing for high-resolution conversion with relatively low-resolution internal DAC elements.</a:t>
            </a:r>
            <a:endParaRPr lang="en-US" sz="2200">
              <a:latin typeface="Calibri" panose="020F0502020204030204" charset="0"/>
              <a:cs typeface="Calibri" panose="020F0502020204030204" charset="0"/>
            </a:endParaRPr>
          </a:p>
          <a:p>
            <a:r>
              <a:rPr lang="en-US" sz="2200">
                <a:latin typeface="Calibri" panose="020F0502020204030204" charset="0"/>
                <a:cs typeface="Calibri" panose="020F0502020204030204" charset="0"/>
              </a:rPr>
              <a:t>Example: Sigma-Delta DACs are commonly used in audio and instrumentation applications where high resolution and low noise are critical.</a:t>
            </a:r>
            <a:endParaRPr lang="en-US" sz="2200">
              <a:latin typeface="Calibri" panose="020F0502020204030204" charset="0"/>
              <a:cs typeface="Calibri" panose="020F0502020204030204" charset="0"/>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9572</Words>
  <Application>WPS Presentation</Application>
  <PresentationFormat/>
  <Paragraphs>397</Paragraphs>
  <Slides>34</Slides>
  <Notes>0</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34</vt:i4>
      </vt:variant>
    </vt:vector>
  </HeadingPairs>
  <TitlesOfParts>
    <vt:vector size="63" baseType="lpstr">
      <vt:lpstr>Arial</vt:lpstr>
      <vt:lpstr>SimSun</vt:lpstr>
      <vt:lpstr>Wingdings</vt:lpstr>
      <vt:lpstr>Arial</vt:lpstr>
      <vt:lpstr>Calibri</vt:lpstr>
      <vt:lpstr>Times New Roman</vt:lpstr>
      <vt:lpstr>Calibri</vt:lpstr>
      <vt:lpstr>Microsoft YaHei</vt:lpstr>
      <vt:lpstr>Arial Unicode MS</vt:lpstr>
      <vt:lpstr>Cambria</vt:lpstr>
      <vt:lpstr>Wingdings</vt:lpstr>
      <vt:lpstr>Franklin Gothic Book</vt:lpstr>
      <vt:lpstr>Bahnschrift SemiBold Condensed</vt:lpstr>
      <vt:lpstr>Bookman Old Style</vt:lpstr>
      <vt:lpstr>AcadEref</vt:lpstr>
      <vt:lpstr>Arial Rounded MT Bold</vt:lpstr>
      <vt:lpstr>Arial Narrow</vt:lpstr>
      <vt:lpstr>Bahnschrift</vt:lpstr>
      <vt:lpstr>Bahnschrift Condensed</vt:lpstr>
      <vt:lpstr>Bahnschrift Light</vt:lpstr>
      <vt:lpstr>Bahnschrift Light Condensed</vt:lpstr>
      <vt:lpstr>Bahnschrift Light SemiCondensed</vt:lpstr>
      <vt:lpstr>Bahnschrift SemiCondensed</vt:lpstr>
      <vt:lpstr>Berlin Sans FB</vt:lpstr>
      <vt:lpstr>Blackadder ITC</vt:lpstr>
      <vt:lpstr>Bradley Hand ITC</vt:lpstr>
      <vt:lpstr>Brush Script MT</vt:lpstr>
      <vt:lpstr>Calibri Light</vt:lpstr>
      <vt:lpstr>Office Theme</vt:lpstr>
      <vt:lpstr>PowerPoint 演示文稿</vt:lpstr>
      <vt:lpstr>PowerPoint 演示文稿</vt:lpstr>
      <vt:lpstr>            </vt:lpstr>
      <vt:lpstr>DAC parameters</vt:lpstr>
      <vt:lpstr>PowerPoint 演示文稿</vt:lpstr>
      <vt:lpstr>PowerPoint 演示文稿</vt:lpstr>
      <vt:lpstr>DAC Architectures(Driving principles)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Literature survey :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Yatirajgouda patil</dc:creator>
  <cp:lastModifiedBy>Prateek</cp:lastModifiedBy>
  <cp:revision>9</cp:revision>
  <dcterms:created xsi:type="dcterms:W3CDTF">2024-03-26T15:07:00Z</dcterms:created>
  <dcterms:modified xsi:type="dcterms:W3CDTF">2024-06-14T07:30:01Z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69913CC31E09490696DAA4D640BEC80A_13</vt:lpwstr>
  </property>
  <property fmtid="{D5CDD505-2E9C-101B-9397-08002B2CF9AE}" pid="3" name="KSOProductBuildVer">
    <vt:lpwstr>1033-12.2.0.13472</vt:lpwstr>
  </property>
</Properties>
</file>